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1"/>
    <p:sldMasterId id="2147483651" r:id="rId2"/>
    <p:sldMasterId id="2147483653" r:id="rId3"/>
    <p:sldMasterId id="2147483655" r:id="rId4"/>
    <p:sldMasterId id="2147483657" r:id="rId5"/>
  </p:sldMasterIdLst>
  <p:sldIdLst>
    <p:sldId id="256" r:id="rId6"/>
    <p:sldId id="260" r:id="rId7"/>
    <p:sldId id="263" r:id="rId8"/>
    <p:sldId id="266" r:id="rId9"/>
    <p:sldId id="269" r:id="rId10"/>
  </p:sldIdLst>
  <p:sldSz cx="7556500" cy="10680700"/>
  <p:notesSz cx="7556500" cy="10680700"/>
  <p:custDataLst>
    <p:tags r:id="rId11"/>
  </p:custDataLst>
  <p:defaultTextStyle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2482" y="-91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1" d="100"/>
          <a:sy n="1" d="100"/>
        </p:scale>
        <p:origin x="0" y="0"/>
      </p:cViewPr>
    </p:cSldViewPr>
  </p:notes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5.xml" /><Relationship Id="rId11" Type="http://schemas.openxmlformats.org/officeDocument/2006/relationships/tags" Target="tags/tag1.xml" /><Relationship Id="rId12" Type="http://schemas.openxmlformats.org/officeDocument/2006/relationships/presProps" Target="presProps.xml" /><Relationship Id="rId13" Type="http://schemas.openxmlformats.org/officeDocument/2006/relationships/viewProps" Target="viewProps.xml" /><Relationship Id="rId14" Type="http://schemas.openxmlformats.org/officeDocument/2006/relationships/theme" Target="theme/theme1.xml" /><Relationship Id="rId15" Type="http://schemas.openxmlformats.org/officeDocument/2006/relationships/tableStyles" Target="tableStyles.xml" /><Relationship Id="rId2" Type="http://schemas.openxmlformats.org/officeDocument/2006/relationships/slideMaster" Target="slideMasters/slideMaster2.xml" /><Relationship Id="rId3" Type="http://schemas.openxmlformats.org/officeDocument/2006/relationships/slideMaster" Target="slideMasters/slideMaster3.xml" /><Relationship Id="rId4" Type="http://schemas.openxmlformats.org/officeDocument/2006/relationships/slideMaster" Target="slideMasters/slideMaster4.xml" /><Relationship Id="rId5" Type="http://schemas.openxmlformats.org/officeDocument/2006/relationships/slideMaster" Target="slideMasters/slideMaster5.xml" /><Relationship Id="rId6" Type="http://schemas.openxmlformats.org/officeDocument/2006/relationships/slide" Target="slides/slide1.xml" /><Relationship Id="rId7" Type="http://schemas.openxmlformats.org/officeDocument/2006/relationships/slide" Target="slides/slide2.xml" /><Relationship Id="rId8" Type="http://schemas.openxmlformats.org/officeDocument/2006/relationships/slide" Target="slides/slide3.xml" /><Relationship Id="rId9" Type="http://schemas.openxmlformats.org/officeDocument/2006/relationships/slide" Target="slides/slide4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4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5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27.02.2014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27.02.2014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27.02.2014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27.02.2014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27.02.2014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_rels/slideMaster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theme" Target="../theme/theme2.xml" /></Relationships>
</file>

<file path=ppt/slideMasters/_rels/slideMaster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Relationship Id="rId2" Type="http://schemas.openxmlformats.org/officeDocument/2006/relationships/theme" Target="../theme/theme3.xml" /></Relationships>
</file>

<file path=ppt/slideMasters/_rels/slideMaster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 /><Relationship Id="rId2" Type="http://schemas.openxmlformats.org/officeDocument/2006/relationships/theme" Target="../theme/theme4.xml" /></Relationships>
</file>

<file path=ppt/slideMasters/_rels/slideMaster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 /><Relationship Id="rId2" Type="http://schemas.openxmlformats.org/officeDocument/2006/relationships/theme" Target="../theme/theme5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В‹#В›</a:t>
            </a:fld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ransition/>
  <p:timing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В‹#В›</a:t>
            </a:fld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ransition/>
  <p:timing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В‹#В›</a:t>
            </a:fld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ransition/>
  <p:timing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В‹#В›</a:t>
            </a:fld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ransition/>
  <p:timing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В‹#В›</a:t>
            </a:fld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</p:sldLayoutIdLst>
  <p:transition/>
  <p:timing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jpeg" /><Relationship Id="rId3" Type="http://schemas.openxmlformats.org/officeDocument/2006/relationships/image" Target="../media/image2.jpeg" /><Relationship Id="rId4" Type="http://schemas.openxmlformats.org/officeDocument/2006/relationships/image" Target="../media/image3.jpeg" /><Relationship Id="rId5" Type="http://schemas.openxmlformats.org/officeDocument/2006/relationships/image" Target="../media/image4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1.jpeg" /><Relationship Id="rId3" Type="http://schemas.openxmlformats.org/officeDocument/2006/relationships/image" Target="../media/image3.jpeg" /><Relationship Id="rId4" Type="http://schemas.openxmlformats.org/officeDocument/2006/relationships/image" Target="../media/image5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Relationship Id="rId2" Type="http://schemas.openxmlformats.org/officeDocument/2006/relationships/image" Target="../media/image1.jpeg" /><Relationship Id="rId3" Type="http://schemas.openxmlformats.org/officeDocument/2006/relationships/image" Target="../media/image3.jpeg" /><Relationship Id="rId4" Type="http://schemas.openxmlformats.org/officeDocument/2006/relationships/image" Target="../media/image6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 /><Relationship Id="rId2" Type="http://schemas.openxmlformats.org/officeDocument/2006/relationships/image" Target="../media/image1.jpeg" /><Relationship Id="rId3" Type="http://schemas.openxmlformats.org/officeDocument/2006/relationships/image" Target="../media/image3.jpeg" /><Relationship Id="rId4" Type="http://schemas.openxmlformats.org/officeDocument/2006/relationships/image" Target="../media/image7.jpe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 /><Relationship Id="rId2" Type="http://schemas.openxmlformats.org/officeDocument/2006/relationships/image" Target="../media/image1.jpeg" /><Relationship Id="rId3" Type="http://schemas.openxmlformats.org/officeDocument/2006/relationships/image" Target="../media/image3.jpeg" /><Relationship Id="rId4" Type="http://schemas.openxmlformats.org/officeDocument/2006/relationships/image" Target="../media/image8.jpeg" /><Relationship Id="rId5" Type="http://schemas.openxmlformats.org/officeDocument/2006/relationships/image" Target="../media/image9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9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48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47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46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45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44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43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42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41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40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9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8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6" name="object 1"/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490855" y="756666"/>
            <a:ext cx="272415" cy="196214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281940" y="0"/>
            <a:ext cx="6976109" cy="685545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359409" y="2403982"/>
            <a:ext cx="7060565" cy="6758178"/>
          </a:xfrm>
          <a:prstGeom prst="rect">
            <a:avLst/>
          </a:prstGeom>
          <a:blipFill>
            <a:blip r:embed="rId5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359663" y="79586"/>
            <a:ext cx="1087621" cy="74013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08787" marR="0">
              <a:lnSpc>
                <a:spcPts val="1328"/>
              </a:lnSpc>
              <a:spcBef>
                <a:spcPct val="0"/>
              </a:spcBef>
              <a:spcAft>
                <a:spcPct val="0"/>
              </a:spcAft>
            </a:pP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Lecturer</a:t>
            </a:r>
          </a:p>
          <a:p>
            <a:pPr marL="0" marR="0">
              <a:lnSpc>
                <a:spcPts val="1328"/>
              </a:lnSpc>
              <a:spcBef>
                <a:spcPts val="51"/>
              </a:spcBef>
              <a:spcAft>
                <a:spcPct val="0"/>
              </a:spcAft>
            </a:pPr>
            <a:r>
              <a:rPr sz="1200" b="1">
                <a:solidFill>
                  <a:srgbClr val="000000"/>
                </a:solidFill>
                <a:latin typeface="Times New Roman"/>
                <a:cs typeface="Times New Roman"/>
              </a:rPr>
              <a:t>Omar Imran</a:t>
            </a:r>
          </a:p>
          <a:p>
            <a:pPr marL="192023" marR="0">
              <a:lnSpc>
                <a:spcPts val="1332"/>
              </a:lnSpc>
              <a:spcBef>
                <a:spcPts val="71"/>
              </a:spcBef>
              <a:spcAft>
                <a:spcPct val="0"/>
              </a:spcAft>
            </a:pPr>
            <a:r>
              <a:rPr sz="1100" b="1">
                <a:solidFill>
                  <a:srgbClr val="000000"/>
                </a:solidFill>
                <a:latin typeface="Calibri"/>
                <a:cs typeface="Calibri"/>
              </a:rPr>
              <a:t>2019</a:t>
            </a:r>
            <a:r>
              <a:rPr sz="1100" b="1" spc="1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100" b="1">
                <a:solidFill>
                  <a:srgbClr val="000000"/>
                </a:solidFill>
                <a:latin typeface="Calibri"/>
                <a:cs typeface="Calibri"/>
              </a:rPr>
              <a:t>- 2020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4397628" y="79586"/>
            <a:ext cx="2966888" cy="5726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28"/>
              </a:lnSpc>
              <a:spcBef>
                <a:spcPct val="0"/>
              </a:spcBef>
              <a:spcAft>
                <a:spcPct val="0"/>
              </a:spcAft>
            </a:pP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Diyala university/College of Engineering</a:t>
            </a:r>
          </a:p>
          <a:p>
            <a:pPr marL="292608" marR="0">
              <a:lnSpc>
                <a:spcPts val="1328"/>
              </a:lnSpc>
              <a:spcBef>
                <a:spcPts val="51"/>
              </a:spcBef>
              <a:spcAft>
                <a:spcPct val="0"/>
              </a:spcAft>
            </a:pP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Department of Chemical Engineering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2741731" y="265710"/>
            <a:ext cx="1432864" cy="36481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22"/>
              </a:lnSpc>
              <a:spcBef>
                <a:spcPct val="0"/>
              </a:spcBef>
              <a:spcAft>
                <a:spcPct val="0"/>
              </a:spcAft>
            </a:pPr>
            <a:r>
              <a:rPr sz="1100" b="1">
                <a:solidFill>
                  <a:srgbClr val="7F7F7F"/>
                </a:solidFill>
                <a:latin typeface="Times New Roman"/>
                <a:cs typeface="Times New Roman"/>
              </a:rPr>
              <a:t>oft office Word 2007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808024" y="794115"/>
            <a:ext cx="1437799" cy="4641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54"/>
              </a:lnSpc>
              <a:spcBef>
                <a:spcPct val="0"/>
              </a:spcBef>
              <a:spcAft>
                <a:spcPct val="0"/>
              </a:spcAft>
            </a:pPr>
            <a:r>
              <a:rPr sz="1400" b="1">
                <a:solidFill>
                  <a:srgbClr val="000000"/>
                </a:solidFill>
                <a:latin typeface="Times New Roman"/>
                <a:cs typeface="Times New Roman"/>
              </a:rPr>
              <a:t>Format painter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449580" y="996837"/>
            <a:ext cx="7759724" cy="6206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35"/>
              </a:lnSpc>
              <a:spcBef>
                <a:spcPct val="0"/>
              </a:spcBef>
              <a:spcAft>
                <a:spcPct val="0"/>
              </a:spcAft>
            </a:pPr>
            <a:r>
              <a:rPr sz="1300" spc="-15">
                <a:solidFill>
                  <a:srgbClr val="000000"/>
                </a:solidFill>
                <a:latin typeface="Times New Roman"/>
                <a:cs typeface="Times New Roman"/>
              </a:rPr>
              <a:t>We</a:t>
            </a:r>
            <a:r>
              <a:rPr sz="1300" spc="4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can</a:t>
            </a:r>
            <a:r>
              <a:rPr sz="1300" spc="3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apply formatting</a:t>
            </a:r>
            <a:r>
              <a:rPr sz="1300" spc="3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to</a:t>
            </a:r>
            <a:r>
              <a:rPr sz="1300" spc="3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specific</a:t>
            </a:r>
            <a:r>
              <a:rPr sz="1300" spc="3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text</a:t>
            </a:r>
            <a:r>
              <a:rPr sz="1300" spc="3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in</a:t>
            </a:r>
            <a:r>
              <a:rPr sz="1300" spc="3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sz="1300" spc="4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text</a:t>
            </a:r>
            <a:r>
              <a:rPr sz="1300" spc="3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of</a:t>
            </a:r>
            <a:r>
              <a:rPr sz="1300" spc="3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sz="1300" spc="3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latest</a:t>
            </a:r>
            <a:r>
              <a:rPr sz="1300" spc="3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document</a:t>
            </a:r>
            <a:r>
              <a:rPr sz="1300" spc="3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to</a:t>
            </a:r>
            <a:r>
              <a:rPr sz="1300" spc="3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make</a:t>
            </a:r>
            <a:r>
              <a:rPr sz="1300" spc="3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any formatted</a:t>
            </a:r>
            <a:r>
              <a:rPr sz="1300" spc="3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text</a:t>
            </a:r>
          </a:p>
          <a:p>
            <a:pPr marL="0" marR="0">
              <a:lnSpc>
                <a:spcPts val="1435"/>
              </a:lnSpc>
              <a:spcBef>
                <a:spcPts val="66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format is similar to the first color, shape, size and other formats To</a:t>
            </a:r>
            <a:r>
              <a:rPr sz="1300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do so follow these steps:</a:t>
            </a:r>
            <a:r>
              <a:rPr sz="1300" spc="2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-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678180" y="1565782"/>
            <a:ext cx="3475919" cy="4312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38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FFVOU+Wingdings"/>
                <a:cs typeface="TFFVOU+Wingdings"/>
              </a:rPr>
              <a:t>.</a:t>
            </a:r>
            <a:r>
              <a:rPr sz="1300" spc="83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Select the text</a:t>
            </a:r>
            <a:r>
              <a:rPr sz="1300" spc="1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 spc="-14">
                <a:solidFill>
                  <a:srgbClr val="000000"/>
                </a:solidFill>
                <a:latin typeface="Times New Roman"/>
                <a:cs typeface="Times New Roman"/>
              </a:rPr>
              <a:t>you</a:t>
            </a:r>
            <a:r>
              <a:rPr sz="1300" spc="2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want to copy</a:t>
            </a:r>
            <a:r>
              <a:rPr sz="1300" spc="-2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formatted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678180" y="1756281"/>
            <a:ext cx="322954" cy="809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38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FFVOU+Wingdings"/>
                <a:cs typeface="TFFVOU+Wingdings"/>
              </a:rPr>
              <a:t>.</a:t>
            </a:r>
          </a:p>
          <a:p>
            <a:pPr marL="0" marR="0">
              <a:lnSpc>
                <a:spcPts val="1438"/>
              </a:lnSpc>
              <a:spcBef>
                <a:spcPts val="99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FFVOU+Wingdings"/>
                <a:cs typeface="TFFVOU+Wingdings"/>
              </a:rPr>
              <a:t>.</a:t>
            </a:r>
          </a:p>
          <a:p>
            <a:pPr marL="0" marR="0">
              <a:lnSpc>
                <a:spcPts val="1438"/>
              </a:lnSpc>
              <a:spcBef>
                <a:spcPts val="61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FFVOU+Wingdings"/>
                <a:cs typeface="TFFVOU+Wingdings"/>
              </a:rPr>
              <a:t>.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942136" y="1757567"/>
            <a:ext cx="5006824" cy="8093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35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Select and 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copy</a:t>
            </a:r>
            <a:r>
              <a:rPr sz="1300" spc="-3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it to</a:t>
            </a:r>
            <a:r>
              <a:rPr sz="1300" spc="-1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the clipboard coordination</a:t>
            </a:r>
          </a:p>
          <a:p>
            <a:pPr marL="0" marR="0">
              <a:lnSpc>
                <a:spcPts val="1435"/>
              </a:lnSpc>
              <a:spcBef>
                <a:spcPts val="52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now define the text</a:t>
            </a:r>
            <a:r>
              <a:rPr sz="1300" spc="3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you want to apply</a:t>
            </a:r>
            <a:r>
              <a:rPr sz="1300" spc="-3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formatting to click it, and it</a:t>
            </a:r>
          </a:p>
          <a:p>
            <a:pPr marL="0" marR="0">
              <a:lnSpc>
                <a:spcPts val="1435"/>
              </a:lnSpc>
              <a:spcBef>
                <a:spcPts val="64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Coordination will</a:t>
            </a:r>
            <a:r>
              <a:rPr sz="1300" spc="1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apply</a:t>
            </a:r>
            <a:r>
              <a:rPr sz="1300" spc="-1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it directly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598931" y="2751185"/>
            <a:ext cx="1604723" cy="4641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54"/>
              </a:lnSpc>
              <a:spcBef>
                <a:spcPct val="0"/>
              </a:spcBef>
              <a:spcAft>
                <a:spcPct val="0"/>
              </a:spcAft>
            </a:pPr>
            <a:r>
              <a:rPr sz="1400" b="1">
                <a:solidFill>
                  <a:srgbClr val="000000"/>
                </a:solidFill>
                <a:latin typeface="Times New Roman"/>
                <a:cs typeface="Times New Roman"/>
              </a:rPr>
              <a:t>Clear Formatting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449580" y="2951056"/>
            <a:ext cx="6416503" cy="39737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28"/>
              </a:lnSpc>
              <a:spcBef>
                <a:spcPct val="0"/>
              </a:spcBef>
              <a:spcAft>
                <a:spcPct val="0"/>
              </a:spcAft>
            </a:pP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We</a:t>
            </a:r>
            <a:r>
              <a:rPr sz="1200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can scan text formatting</a:t>
            </a:r>
            <a:r>
              <a:rPr sz="1200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text without making any</a:t>
            </a:r>
            <a:r>
              <a:rPr sz="1200" spc="-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formats To do</a:t>
            </a:r>
            <a:r>
              <a:rPr sz="1200" spc="1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so follow these steps: -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588263" y="3125125"/>
            <a:ext cx="298325" cy="7486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31"/>
              </a:lnSpc>
              <a:spcBef>
                <a:spcPct val="0"/>
              </a:spcBef>
              <a:spcAft>
                <a:spcPct val="0"/>
              </a:spcAft>
            </a:pPr>
            <a:r>
              <a:rPr sz="1200">
                <a:solidFill>
                  <a:srgbClr val="000000"/>
                </a:solidFill>
                <a:latin typeface="TFFVOU+Wingdings"/>
                <a:cs typeface="TFFVOU+Wingdings"/>
              </a:rPr>
              <a:t>.</a:t>
            </a:r>
          </a:p>
          <a:p>
            <a:pPr marL="0" marR="0">
              <a:lnSpc>
                <a:spcPts val="1331"/>
              </a:lnSpc>
              <a:spcBef>
                <a:spcPts val="98"/>
              </a:spcBef>
              <a:spcAft>
                <a:spcPct val="0"/>
              </a:spcAft>
            </a:pPr>
            <a:r>
              <a:rPr sz="1200">
                <a:solidFill>
                  <a:srgbClr val="000000"/>
                </a:solidFill>
                <a:latin typeface="TFFVOU+Wingdings"/>
                <a:cs typeface="TFFVOU+Wingdings"/>
              </a:rPr>
              <a:t>.</a:t>
            </a:r>
          </a:p>
          <a:p>
            <a:pPr marL="0" marR="0">
              <a:lnSpc>
                <a:spcPts val="1331"/>
              </a:lnSpc>
              <a:spcBef>
                <a:spcPts val="51"/>
              </a:spcBef>
              <a:spcAft>
                <a:spcPct val="0"/>
              </a:spcAft>
            </a:pPr>
            <a:r>
              <a:rPr sz="1200">
                <a:solidFill>
                  <a:srgbClr val="000000"/>
                </a:solidFill>
                <a:latin typeface="TFFVOU+Wingdings"/>
                <a:cs typeface="TFFVOU+Wingdings"/>
              </a:rPr>
              <a:t>.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847648" y="3126316"/>
            <a:ext cx="4931151" cy="74827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28"/>
              </a:lnSpc>
              <a:spcBef>
                <a:spcPct val="0"/>
              </a:spcBef>
              <a:spcAft>
                <a:spcPct val="0"/>
              </a:spcAft>
            </a:pP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Select the text</a:t>
            </a:r>
            <a:r>
              <a:rPr sz="12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 spc="-11">
                <a:solidFill>
                  <a:srgbClr val="000000"/>
                </a:solidFill>
                <a:latin typeface="Times New Roman"/>
                <a:cs typeface="Times New Roman"/>
              </a:rPr>
              <a:t>you</a:t>
            </a:r>
            <a:r>
              <a:rPr sz="1200" spc="1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want</a:t>
            </a:r>
            <a:r>
              <a:rPr sz="1200" spc="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to format scanning</a:t>
            </a:r>
          </a:p>
          <a:p>
            <a:pPr marL="0" marR="0">
              <a:lnSpc>
                <a:spcPts val="1328"/>
              </a:lnSpc>
              <a:spcBef>
                <a:spcPts val="51"/>
              </a:spcBef>
              <a:spcAft>
                <a:spcPct val="0"/>
              </a:spcAft>
            </a:pP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Select it and coordinate</a:t>
            </a:r>
            <a:r>
              <a:rPr sz="12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survey</a:t>
            </a:r>
            <a:r>
              <a:rPr sz="1200" spc="-2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of "Home Tab" within the group</a:t>
            </a:r>
            <a:r>
              <a:rPr sz="12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"line"</a:t>
            </a:r>
          </a:p>
          <a:p>
            <a:pPr marL="0" marR="0">
              <a:lnSpc>
                <a:spcPts val="1328"/>
              </a:lnSpc>
              <a:spcBef>
                <a:spcPts val="54"/>
              </a:spcBef>
              <a:spcAft>
                <a:spcPct val="0"/>
              </a:spcAft>
            </a:pP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Coordination will apply</a:t>
            </a:r>
            <a:r>
              <a:rPr sz="1200" spc="-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it directly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359663" y="3830785"/>
            <a:ext cx="1291155" cy="39737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28"/>
              </a:lnSpc>
              <a:spcBef>
                <a:spcPct val="0"/>
              </a:spcBef>
              <a:spcAft>
                <a:spcPct val="0"/>
              </a:spcAft>
            </a:pPr>
            <a:r>
              <a:rPr sz="1200" b="1" u="sng">
                <a:solidFill>
                  <a:srgbClr val="000000"/>
                </a:solidFill>
                <a:latin typeface="Times New Roman"/>
                <a:cs typeface="Times New Roman"/>
              </a:rPr>
              <a:t>Office clipboard</a:t>
            </a:r>
          </a:p>
        </p:txBody>
      </p:sp>
      <p:sp>
        <p:nvSpPr>
          <p:cNvPr id="19" name="object 19"/>
          <p:cNvSpPr txBox="1"/>
          <p:nvPr/>
        </p:nvSpPr>
        <p:spPr>
          <a:xfrm>
            <a:off x="359663" y="4002997"/>
            <a:ext cx="5006801" cy="92315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 marR="0">
              <a:lnSpc>
                <a:spcPts val="1328"/>
              </a:lnSpc>
              <a:spcBef>
                <a:spcPct val="0"/>
              </a:spcBef>
              <a:spcAft>
                <a:spcPct val="0"/>
              </a:spcAft>
            </a:pP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Are</a:t>
            </a:r>
            <a:r>
              <a:rPr sz="1200" spc="6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preservatives</a:t>
            </a:r>
            <a:r>
              <a:rPr sz="1200" spc="7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that</a:t>
            </a:r>
            <a:r>
              <a:rPr sz="1200" spc="7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keep</a:t>
            </a:r>
            <a:r>
              <a:rPr sz="1200" spc="6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sz="1200" spc="6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process</a:t>
            </a:r>
            <a:r>
              <a:rPr sz="1200" spc="7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ČĂÎŃ</a:t>
            </a:r>
            <a:r>
              <a:rPr sz="1200" spc="8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 spc="10">
                <a:solidFill>
                  <a:srgbClr val="000000"/>
                </a:solidFill>
                <a:latin typeface="Times New Roman"/>
                <a:cs typeface="Times New Roman"/>
              </a:rPr>
              <a:t>24</a:t>
            </a:r>
            <a:r>
              <a:rPr sz="1200" spc="6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cut,</a:t>
            </a:r>
            <a:r>
              <a:rPr sz="1200" spc="7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copy</a:t>
            </a:r>
            <a:r>
              <a:rPr sz="1200" spc="6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 spc="-11">
                <a:solidFill>
                  <a:srgbClr val="000000"/>
                </a:solidFill>
                <a:latin typeface="Times New Roman"/>
                <a:cs typeface="Times New Roman"/>
              </a:rPr>
              <a:t>you</a:t>
            </a:r>
            <a:r>
              <a:rPr sz="1200" spc="8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made</a:t>
            </a:r>
          </a:p>
          <a:p>
            <a:pPr marL="0" marR="0">
              <a:lnSpc>
                <a:spcPts val="1328"/>
              </a:lnSpc>
              <a:spcBef>
                <a:spcPts val="51"/>
              </a:spcBef>
              <a:spcAft>
                <a:spcPct val="0"/>
              </a:spcAft>
            </a:pP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recently</a:t>
            </a:r>
            <a:r>
              <a:rPr sz="1200" spc="5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When</a:t>
            </a:r>
            <a:r>
              <a:rPr sz="1200" spc="8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clicking</a:t>
            </a:r>
            <a:r>
              <a:rPr sz="1200" spc="8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on</a:t>
            </a:r>
            <a:r>
              <a:rPr sz="1200" spc="8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sz="1200" spc="8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arrow</a:t>
            </a:r>
            <a:r>
              <a:rPr sz="1200" spc="8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in</a:t>
            </a:r>
            <a:r>
              <a:rPr sz="1200" spc="8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sz="1200" spc="8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portfolio</a:t>
            </a:r>
            <a:r>
              <a:rPr sz="1200" spc="8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within</a:t>
            </a:r>
            <a:r>
              <a:rPr sz="1200" spc="6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sz="1200" spc="8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Home</a:t>
            </a:r>
          </a:p>
          <a:p>
            <a:pPr marL="0" marR="0">
              <a:lnSpc>
                <a:spcPts val="1328"/>
              </a:lnSpc>
              <a:spcBef>
                <a:spcPts val="51"/>
              </a:spcBef>
              <a:spcAft>
                <a:spcPct val="0"/>
              </a:spcAft>
            </a:pP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tab</a:t>
            </a:r>
            <a:r>
              <a:rPr sz="1200" spc="5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you'll</a:t>
            </a:r>
            <a:r>
              <a:rPr sz="1200" spc="5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see</a:t>
            </a:r>
            <a:r>
              <a:rPr sz="1200" spc="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sz="1200" spc="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last</a:t>
            </a:r>
            <a:r>
              <a:rPr sz="1200" spc="4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of</a:t>
            </a:r>
            <a:r>
              <a:rPr sz="1200" spc="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cut,</a:t>
            </a:r>
            <a:r>
              <a:rPr sz="1200" spc="5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copy,</a:t>
            </a:r>
            <a:r>
              <a:rPr sz="1200" spc="5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and</a:t>
            </a:r>
            <a:r>
              <a:rPr sz="1200" spc="7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 spc="-11">
                <a:solidFill>
                  <a:srgbClr val="000000"/>
                </a:solidFill>
                <a:latin typeface="Times New Roman"/>
                <a:cs typeface="Times New Roman"/>
              </a:rPr>
              <a:t>you</a:t>
            </a:r>
            <a:r>
              <a:rPr sz="1200" spc="5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made</a:t>
            </a:r>
            <a:r>
              <a:rPr sz="1200" spc="5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that</a:t>
            </a:r>
            <a:r>
              <a:rPr sz="1200" spc="4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we</a:t>
            </a:r>
            <a:r>
              <a:rPr sz="1200" spc="4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can</a:t>
            </a:r>
            <a:r>
              <a:rPr sz="1200" spc="5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restore</a:t>
            </a:r>
            <a:r>
              <a:rPr sz="1200" spc="4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it</a:t>
            </a:r>
          </a:p>
          <a:p>
            <a:pPr marL="0" marR="0">
              <a:lnSpc>
                <a:spcPts val="1328"/>
              </a:lnSpc>
              <a:spcBef>
                <a:spcPts val="51"/>
              </a:spcBef>
              <a:spcAft>
                <a:spcPct val="0"/>
              </a:spcAft>
            </a:pP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or make any</a:t>
            </a:r>
            <a:r>
              <a:rPr sz="1200" spc="-3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process them as in the following figure</a:t>
            </a:r>
          </a:p>
        </p:txBody>
      </p:sp>
      <p:sp>
        <p:nvSpPr>
          <p:cNvPr id="20" name="object 20"/>
          <p:cNvSpPr txBox="1"/>
          <p:nvPr/>
        </p:nvSpPr>
        <p:spPr>
          <a:xfrm>
            <a:off x="588263" y="4702846"/>
            <a:ext cx="298325" cy="3977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31"/>
              </a:lnSpc>
              <a:spcBef>
                <a:spcPct val="0"/>
              </a:spcBef>
              <a:spcAft>
                <a:spcPct val="0"/>
              </a:spcAft>
            </a:pPr>
            <a:r>
              <a:rPr sz="1200">
                <a:solidFill>
                  <a:srgbClr val="000000"/>
                </a:solidFill>
                <a:latin typeface="TFFVOU+Wingdings"/>
                <a:cs typeface="TFFVOU+Wingdings"/>
              </a:rPr>
              <a:t>.</a:t>
            </a:r>
          </a:p>
        </p:txBody>
      </p:sp>
      <p:sp>
        <p:nvSpPr>
          <p:cNvPr id="21" name="object 21"/>
          <p:cNvSpPr txBox="1"/>
          <p:nvPr/>
        </p:nvSpPr>
        <p:spPr>
          <a:xfrm>
            <a:off x="817168" y="4704037"/>
            <a:ext cx="4480433" cy="92315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51281" marR="0">
              <a:lnSpc>
                <a:spcPts val="1328"/>
              </a:lnSpc>
              <a:spcBef>
                <a:spcPct val="0"/>
              </a:spcBef>
              <a:spcAft>
                <a:spcPct val="0"/>
              </a:spcAft>
            </a:pP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to</a:t>
            </a:r>
            <a:r>
              <a:rPr sz="1200" spc="25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paste</a:t>
            </a:r>
            <a:r>
              <a:rPr sz="1200" spc="25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all</a:t>
            </a:r>
            <a:r>
              <a:rPr sz="1200" spc="25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sz="1200" spc="24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contents</a:t>
            </a:r>
            <a:r>
              <a:rPr sz="1200" spc="25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of</a:t>
            </a:r>
            <a:r>
              <a:rPr sz="1200" spc="24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sz="1200" spc="24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Clipboard,</a:t>
            </a:r>
            <a:r>
              <a:rPr sz="1200" spc="24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select</a:t>
            </a:r>
          </a:p>
          <a:p>
            <a:pPr marL="0" marR="0">
              <a:lnSpc>
                <a:spcPts val="1328"/>
              </a:lnSpc>
              <a:spcBef>
                <a:spcPts val="51"/>
              </a:spcBef>
              <a:spcAft>
                <a:spcPct val="0"/>
              </a:spcAft>
            </a:pP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Paste All command</a:t>
            </a:r>
          </a:p>
          <a:p>
            <a:pPr marL="751281" marR="0">
              <a:lnSpc>
                <a:spcPts val="1328"/>
              </a:lnSpc>
              <a:spcBef>
                <a:spcPts val="51"/>
              </a:spcBef>
              <a:spcAft>
                <a:spcPct val="0"/>
              </a:spcAft>
            </a:pP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to</a:t>
            </a:r>
            <a:r>
              <a:rPr sz="1200" spc="22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clear</a:t>
            </a:r>
            <a:r>
              <a:rPr sz="1200" spc="22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all</a:t>
            </a:r>
            <a:r>
              <a:rPr sz="1200" spc="23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sz="1200" spc="22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contents</a:t>
            </a:r>
            <a:r>
              <a:rPr sz="1200" spc="22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of</a:t>
            </a:r>
            <a:r>
              <a:rPr sz="1200" spc="22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sz="1200" spc="22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clipboard,</a:t>
            </a:r>
            <a:r>
              <a:rPr sz="1200" spc="22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choose</a:t>
            </a:r>
          </a:p>
          <a:p>
            <a:pPr marL="0" marR="0">
              <a:lnSpc>
                <a:spcPts val="1328"/>
              </a:lnSpc>
              <a:spcBef>
                <a:spcPts val="51"/>
              </a:spcBef>
              <a:spcAft>
                <a:spcPct val="0"/>
              </a:spcAft>
            </a:pP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Clear All command</a:t>
            </a:r>
          </a:p>
        </p:txBody>
      </p:sp>
      <p:sp>
        <p:nvSpPr>
          <p:cNvPr id="22" name="object 22"/>
          <p:cNvSpPr txBox="1"/>
          <p:nvPr/>
        </p:nvSpPr>
        <p:spPr>
          <a:xfrm>
            <a:off x="588263" y="5053366"/>
            <a:ext cx="298325" cy="3977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31"/>
              </a:lnSpc>
              <a:spcBef>
                <a:spcPct val="0"/>
              </a:spcBef>
              <a:spcAft>
                <a:spcPct val="0"/>
              </a:spcAft>
            </a:pPr>
            <a:r>
              <a:rPr sz="1200">
                <a:solidFill>
                  <a:srgbClr val="000000"/>
                </a:solidFill>
                <a:latin typeface="TFFVOU+Wingdings"/>
                <a:cs typeface="TFFVOU+Wingdings"/>
              </a:rPr>
              <a:t>.</a:t>
            </a:r>
          </a:p>
        </p:txBody>
      </p:sp>
      <p:sp>
        <p:nvSpPr>
          <p:cNvPr id="23" name="object 23"/>
          <p:cNvSpPr txBox="1"/>
          <p:nvPr/>
        </p:nvSpPr>
        <p:spPr>
          <a:xfrm>
            <a:off x="588263" y="5469418"/>
            <a:ext cx="298325" cy="3977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31"/>
              </a:lnSpc>
              <a:spcBef>
                <a:spcPct val="0"/>
              </a:spcBef>
              <a:spcAft>
                <a:spcPct val="0"/>
              </a:spcAft>
            </a:pPr>
            <a:r>
              <a:rPr sz="1200">
                <a:solidFill>
                  <a:srgbClr val="000000"/>
                </a:solidFill>
                <a:latin typeface="TFFVOU+Wingdings"/>
                <a:cs typeface="TFFVOU+Wingdings"/>
              </a:rPr>
              <a:t>.</a:t>
            </a:r>
          </a:p>
        </p:txBody>
      </p:sp>
      <p:sp>
        <p:nvSpPr>
          <p:cNvPr id="24" name="object 24"/>
          <p:cNvSpPr txBox="1"/>
          <p:nvPr/>
        </p:nvSpPr>
        <p:spPr>
          <a:xfrm>
            <a:off x="817168" y="5470609"/>
            <a:ext cx="4483032" cy="9218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51281" marR="0">
              <a:lnSpc>
                <a:spcPts val="1328"/>
              </a:lnSpc>
              <a:spcBef>
                <a:spcPct val="0"/>
              </a:spcBef>
              <a:spcAft>
                <a:spcPct val="0"/>
              </a:spcAft>
            </a:pP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When</a:t>
            </a:r>
            <a:r>
              <a:rPr sz="12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 spc="-11">
                <a:solidFill>
                  <a:srgbClr val="000000"/>
                </a:solidFill>
                <a:latin typeface="Times New Roman"/>
                <a:cs typeface="Times New Roman"/>
              </a:rPr>
              <a:t>you</a:t>
            </a:r>
            <a:r>
              <a:rPr sz="1200" spc="2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click on the button</a:t>
            </a:r>
            <a:r>
              <a:rPr sz="1200" spc="86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next to the contents</a:t>
            </a:r>
          </a:p>
          <a:p>
            <a:pPr marL="0" marR="0">
              <a:lnSpc>
                <a:spcPts val="1328"/>
              </a:lnSpc>
              <a:spcBef>
                <a:spcPts val="89"/>
              </a:spcBef>
              <a:spcAft>
                <a:spcPct val="0"/>
              </a:spcAft>
            </a:pP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of</a:t>
            </a:r>
            <a:r>
              <a:rPr sz="1200" spc="16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sz="1200" spc="16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clipboard</a:t>
            </a:r>
            <a:r>
              <a:rPr sz="1200" spc="16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show</a:t>
            </a:r>
            <a:r>
              <a:rPr sz="1200" spc="16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a</a:t>
            </a:r>
            <a:r>
              <a:rPr sz="1200" spc="17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drop-down</a:t>
            </a:r>
            <a:r>
              <a:rPr sz="1200" spc="16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list</a:t>
            </a:r>
            <a:r>
              <a:rPr sz="1200" spc="16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(delete,</a:t>
            </a:r>
            <a:r>
              <a:rPr sz="1200" spc="17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paste),</a:t>
            </a:r>
            <a:r>
              <a:rPr sz="1200" spc="17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where</a:t>
            </a:r>
          </a:p>
          <a:p>
            <a:pPr marL="0" marR="0">
              <a:lnSpc>
                <a:spcPts val="1328"/>
              </a:lnSpc>
              <a:spcBef>
                <a:spcPts val="51"/>
              </a:spcBef>
              <a:spcAft>
                <a:spcPct val="0"/>
              </a:spcAft>
            </a:pP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one</a:t>
            </a:r>
            <a:r>
              <a:rPr sz="1200" spc="36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can</a:t>
            </a:r>
            <a:r>
              <a:rPr sz="1200" spc="37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scan</a:t>
            </a:r>
            <a:r>
              <a:rPr sz="1200" spc="37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sz="1200" spc="37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contents</a:t>
            </a:r>
            <a:r>
              <a:rPr sz="1200" spc="37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of</a:t>
            </a:r>
            <a:r>
              <a:rPr sz="1200" spc="36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sz="1200" spc="36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clipboard</a:t>
            </a:r>
            <a:r>
              <a:rPr sz="1200" spc="36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or</a:t>
            </a:r>
            <a:r>
              <a:rPr sz="1200" spc="36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paste</a:t>
            </a:r>
            <a:r>
              <a:rPr sz="1200" spc="37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it</a:t>
            </a:r>
            <a:r>
              <a:rPr sz="1200" spc="37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 spc="10">
                <a:solidFill>
                  <a:srgbClr val="000000"/>
                </a:solidFill>
                <a:latin typeface="Times New Roman"/>
                <a:cs typeface="Times New Roman"/>
              </a:rPr>
              <a:t>by</a:t>
            </a:r>
          </a:p>
          <a:p>
            <a:pPr marL="0" marR="0">
              <a:lnSpc>
                <a:spcPts val="1328"/>
              </a:lnSpc>
              <a:spcBef>
                <a:spcPts val="53"/>
              </a:spcBef>
              <a:spcAft>
                <a:spcPct val="0"/>
              </a:spcAft>
            </a:pP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clicking on one</a:t>
            </a:r>
            <a:r>
              <a:rPr sz="1200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of them.</a:t>
            </a:r>
            <a:r>
              <a:rPr sz="1200" spc="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As in Fig.</a:t>
            </a:r>
          </a:p>
        </p:txBody>
      </p:sp>
      <p:sp>
        <p:nvSpPr>
          <p:cNvPr id="25" name="object 25"/>
          <p:cNvSpPr txBox="1"/>
          <p:nvPr/>
        </p:nvSpPr>
        <p:spPr>
          <a:xfrm>
            <a:off x="817168" y="6569017"/>
            <a:ext cx="2323233" cy="4299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39"/>
              </a:lnSpc>
              <a:spcBef>
                <a:spcPct val="0"/>
              </a:spcBef>
              <a:spcAft>
                <a:spcPct val="0"/>
              </a:spcAft>
            </a:pPr>
            <a:r>
              <a:rPr sz="1300" b="1" u="sng">
                <a:solidFill>
                  <a:srgbClr val="000000"/>
                </a:solidFill>
                <a:latin typeface="Times New Roman"/>
                <a:cs typeface="Times New Roman"/>
              </a:rPr>
              <a:t>Undo and replay (repetition)</a:t>
            </a:r>
          </a:p>
        </p:txBody>
      </p:sp>
      <p:sp>
        <p:nvSpPr>
          <p:cNvPr id="26" name="object 26"/>
          <p:cNvSpPr txBox="1"/>
          <p:nvPr/>
        </p:nvSpPr>
        <p:spPr>
          <a:xfrm>
            <a:off x="359663" y="7002287"/>
            <a:ext cx="4052342" cy="6478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1147" marR="0">
              <a:lnSpc>
                <a:spcPts val="1435"/>
              </a:lnSpc>
              <a:spcBef>
                <a:spcPct val="0"/>
              </a:spcBef>
              <a:spcAft>
                <a:spcPct val="0"/>
              </a:spcAft>
            </a:pPr>
            <a:r>
              <a:rPr sz="1300" spc="-15">
                <a:solidFill>
                  <a:srgbClr val="000000"/>
                </a:solidFill>
                <a:latin typeface="Times New Roman"/>
                <a:cs typeface="Times New Roman"/>
              </a:rPr>
              <a:t>We</a:t>
            </a:r>
            <a:r>
              <a:rPr sz="1300" spc="2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can undo the last 100 and finished the process as</a:t>
            </a:r>
          </a:p>
          <a:p>
            <a:pPr marL="0" marR="0">
              <a:lnSpc>
                <a:spcPts val="1435"/>
              </a:lnSpc>
              <a:spcBef>
                <a:spcPts val="33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follows:</a:t>
            </a:r>
          </a:p>
        </p:txBody>
      </p:sp>
      <p:sp>
        <p:nvSpPr>
          <p:cNvPr id="27" name="object 27"/>
          <p:cNvSpPr txBox="1"/>
          <p:nvPr/>
        </p:nvSpPr>
        <p:spPr>
          <a:xfrm>
            <a:off x="588263" y="7449825"/>
            <a:ext cx="2113502" cy="44929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87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KSIIFV+Symbol"/>
                <a:cs typeface="KSIIFV+Symbol"/>
              </a:rPr>
              <a:t></a:t>
            </a:r>
            <a:r>
              <a:rPr sz="1300" spc="87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clicking the undo button</a:t>
            </a:r>
          </a:p>
        </p:txBody>
      </p:sp>
      <p:sp>
        <p:nvSpPr>
          <p:cNvPr id="28" name="object 28"/>
          <p:cNvSpPr txBox="1"/>
          <p:nvPr/>
        </p:nvSpPr>
        <p:spPr>
          <a:xfrm>
            <a:off x="2740786" y="7468630"/>
            <a:ext cx="1717449" cy="4299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35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is undo the last</a:t>
            </a:r>
            <a:r>
              <a:rPr sz="1300" spc="2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you've</a:t>
            </a:r>
          </a:p>
        </p:txBody>
      </p:sp>
      <p:sp>
        <p:nvSpPr>
          <p:cNvPr id="29" name="object 29"/>
          <p:cNvSpPr txBox="1"/>
          <p:nvPr/>
        </p:nvSpPr>
        <p:spPr>
          <a:xfrm>
            <a:off x="817168" y="7688087"/>
            <a:ext cx="3815674" cy="10840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35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made, and clicking on it</a:t>
            </a:r>
            <a:r>
              <a:rPr sz="1300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once again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be rolled back</a:t>
            </a:r>
          </a:p>
          <a:p>
            <a:pPr marL="0" marR="0">
              <a:lnSpc>
                <a:spcPts val="1435"/>
              </a:lnSpc>
              <a:spcBef>
                <a:spcPts val="33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for the second operation, and so 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on</a:t>
            </a:r>
            <a:r>
              <a:rPr sz="1300" spc="-1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until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the last</a:t>
            </a:r>
          </a:p>
          <a:p>
            <a:pPr marL="0" marR="0">
              <a:lnSpc>
                <a:spcPts val="1435"/>
              </a:lnSpc>
              <a:spcBef>
                <a:spcPts val="28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process</a:t>
            </a:r>
            <a:r>
              <a:rPr sz="1300" spc="2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you've</a:t>
            </a:r>
            <a:r>
              <a:rPr sz="1300" spc="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made recently, and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vice versa can</a:t>
            </a:r>
          </a:p>
          <a:p>
            <a:pPr marL="0" marR="0">
              <a:lnSpc>
                <a:spcPts val="1435"/>
              </a:lnSpc>
              <a:spcBef>
                <a:spcPts val="283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restore operations that retreat </a:t>
            </a:r>
            <a:r>
              <a:rPr sz="1300" spc="18">
                <a:solidFill>
                  <a:srgbClr val="000000"/>
                </a:solidFill>
                <a:latin typeface="Times New Roman"/>
                <a:cs typeface="Times New Roman"/>
              </a:rPr>
              <a:t>by</a:t>
            </a:r>
            <a:r>
              <a:rPr sz="1300" spc="-4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clicking on the</a:t>
            </a:r>
          </a:p>
        </p:txBody>
      </p:sp>
      <p:sp>
        <p:nvSpPr>
          <p:cNvPr id="30" name="object 30"/>
          <p:cNvSpPr txBox="1"/>
          <p:nvPr/>
        </p:nvSpPr>
        <p:spPr>
          <a:xfrm>
            <a:off x="817168" y="8602867"/>
            <a:ext cx="1184698" cy="6493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35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button replays</a:t>
            </a:r>
          </a:p>
          <a:p>
            <a:pPr marL="0" marR="0">
              <a:lnSpc>
                <a:spcPts val="1435"/>
              </a:lnSpc>
              <a:spcBef>
                <a:spcPts val="342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was undone .</a:t>
            </a:r>
          </a:p>
        </p:txBody>
      </p:sp>
      <p:sp>
        <p:nvSpPr>
          <p:cNvPr id="31" name="object 31"/>
          <p:cNvSpPr txBox="1"/>
          <p:nvPr/>
        </p:nvSpPr>
        <p:spPr>
          <a:xfrm>
            <a:off x="2082038" y="8602867"/>
            <a:ext cx="2413447" cy="4299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35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and every</a:t>
            </a:r>
            <a:r>
              <a:rPr sz="1300" spc="-1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time it is</a:t>
            </a:r>
            <a:r>
              <a:rPr sz="1300" spc="1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re-last labor</a:t>
            </a:r>
          </a:p>
        </p:txBody>
      </p:sp>
      <p:sp>
        <p:nvSpPr>
          <p:cNvPr id="32" name="object 32"/>
          <p:cNvSpPr txBox="1"/>
          <p:nvPr/>
        </p:nvSpPr>
        <p:spPr>
          <a:xfrm>
            <a:off x="588263" y="9033641"/>
            <a:ext cx="323355" cy="44929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87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KSIIFV+Symbol"/>
                <a:cs typeface="KSIIFV+Symbol"/>
              </a:rPr>
              <a:t></a:t>
            </a:r>
          </a:p>
        </p:txBody>
      </p:sp>
      <p:sp>
        <p:nvSpPr>
          <p:cNvPr id="33" name="object 33"/>
          <p:cNvSpPr txBox="1"/>
          <p:nvPr/>
        </p:nvSpPr>
        <p:spPr>
          <a:xfrm>
            <a:off x="817168" y="9052447"/>
            <a:ext cx="6855184" cy="8657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1147" marR="0">
              <a:lnSpc>
                <a:spcPts val="1435"/>
              </a:lnSpc>
              <a:spcBef>
                <a:spcPct val="0"/>
              </a:spcBef>
              <a:spcAft>
                <a:spcPct val="0"/>
              </a:spcAft>
            </a:pPr>
            <a:r>
              <a:rPr sz="1300" spc="-15">
                <a:solidFill>
                  <a:srgbClr val="000000"/>
                </a:solidFill>
                <a:latin typeface="Times New Roman"/>
                <a:cs typeface="Times New Roman"/>
              </a:rPr>
              <a:t>We</a:t>
            </a:r>
            <a:r>
              <a:rPr sz="1300" spc="2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can undo and replay</a:t>
            </a:r>
            <a:r>
              <a:rPr sz="1300" spc="-3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it</a:t>
            </a:r>
            <a:r>
              <a:rPr sz="1300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 spc="20">
                <a:solidFill>
                  <a:srgbClr val="000000"/>
                </a:solidFill>
                <a:latin typeface="Times New Roman"/>
                <a:cs typeface="Times New Roman"/>
              </a:rPr>
              <a:t>by</a:t>
            </a:r>
            <a:r>
              <a:rPr sz="1300" spc="-4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clicking on the arrow</a:t>
            </a:r>
          </a:p>
          <a:p>
            <a:pPr marL="0" marR="0">
              <a:lnSpc>
                <a:spcPts val="1435"/>
              </a:lnSpc>
              <a:spcBef>
                <a:spcPts val="33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between the</a:t>
            </a:r>
            <a:r>
              <a:rPr sz="1300" spc="1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two buttons undone and repatriation and choose 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any</a:t>
            </a:r>
            <a:r>
              <a:rPr sz="1300" spc="-2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process of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irreversible or</a:t>
            </a:r>
          </a:p>
          <a:p>
            <a:pPr marL="0" marR="0">
              <a:lnSpc>
                <a:spcPts val="1435"/>
              </a:lnSpc>
              <a:spcBef>
                <a:spcPts val="28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choose All</a:t>
            </a:r>
            <a:r>
              <a:rPr sz="1300" spc="1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as in Fig.</a:t>
            </a:r>
          </a:p>
        </p:txBody>
      </p:sp>
      <p:sp>
        <p:nvSpPr>
          <p:cNvPr id="34" name="object 34"/>
          <p:cNvSpPr txBox="1"/>
          <p:nvPr/>
        </p:nvSpPr>
        <p:spPr>
          <a:xfrm>
            <a:off x="434340" y="10059216"/>
            <a:ext cx="770117" cy="38070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47"/>
              </a:lnSpc>
              <a:spcBef>
                <a:spcPct val="0"/>
              </a:spcBef>
              <a:spcAft>
                <a:spcPct val="0"/>
              </a:spcAft>
            </a:pPr>
            <a:r>
              <a:rPr sz="1100">
                <a:solidFill>
                  <a:srgbClr val="000000"/>
                </a:solidFill>
                <a:latin typeface="Calibri"/>
                <a:cs typeface="Calibri"/>
              </a:rPr>
              <a:t>First Class</a:t>
            </a:r>
          </a:p>
        </p:txBody>
      </p:sp>
      <p:sp>
        <p:nvSpPr>
          <p:cNvPr id="35" name="object 35"/>
          <p:cNvSpPr txBox="1"/>
          <p:nvPr/>
        </p:nvSpPr>
        <p:spPr>
          <a:xfrm>
            <a:off x="7062216" y="10059216"/>
            <a:ext cx="352239" cy="38070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47"/>
              </a:lnSpc>
              <a:spcBef>
                <a:spcPct val="0"/>
              </a:spcBef>
              <a:spcAft>
                <a:spcPct val="0"/>
              </a:spcAft>
            </a:pPr>
            <a:r>
              <a:rPr sz="1100">
                <a:solidFill>
                  <a:srgbClr val="000000"/>
                </a:solidFill>
                <a:latin typeface="Calibri"/>
                <a:cs typeface="Calibri"/>
              </a:rPr>
              <a:t>11</a:t>
            </a:r>
          </a:p>
        </p:txBody>
      </p:sp>
      <p:sp>
        <p:nvSpPr>
          <p:cNvPr id="37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0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49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48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47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46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45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44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43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42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41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40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9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7" name="object 1"/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81940" y="0"/>
            <a:ext cx="6976109" cy="685545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555815" y="2403982"/>
            <a:ext cx="6968934" cy="7595108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359663" y="79586"/>
            <a:ext cx="1087621" cy="74013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08787" marR="0">
              <a:lnSpc>
                <a:spcPts val="1328"/>
              </a:lnSpc>
              <a:spcBef>
                <a:spcPct val="0"/>
              </a:spcBef>
              <a:spcAft>
                <a:spcPct val="0"/>
              </a:spcAft>
            </a:pP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Lecturer</a:t>
            </a:r>
          </a:p>
          <a:p>
            <a:pPr marL="0" marR="0">
              <a:lnSpc>
                <a:spcPts val="1328"/>
              </a:lnSpc>
              <a:spcBef>
                <a:spcPts val="51"/>
              </a:spcBef>
              <a:spcAft>
                <a:spcPct val="0"/>
              </a:spcAft>
            </a:pPr>
            <a:r>
              <a:rPr sz="1200" b="1">
                <a:solidFill>
                  <a:srgbClr val="000000"/>
                </a:solidFill>
                <a:latin typeface="Times New Roman"/>
                <a:cs typeface="Times New Roman"/>
              </a:rPr>
              <a:t>Omar Imran</a:t>
            </a:r>
          </a:p>
          <a:p>
            <a:pPr marL="192023" marR="0">
              <a:lnSpc>
                <a:spcPts val="1332"/>
              </a:lnSpc>
              <a:spcBef>
                <a:spcPts val="71"/>
              </a:spcBef>
              <a:spcAft>
                <a:spcPct val="0"/>
              </a:spcAft>
            </a:pPr>
            <a:r>
              <a:rPr sz="1100" b="1">
                <a:solidFill>
                  <a:srgbClr val="000000"/>
                </a:solidFill>
                <a:latin typeface="Calibri"/>
                <a:cs typeface="Calibri"/>
              </a:rPr>
              <a:t>2019</a:t>
            </a:r>
            <a:r>
              <a:rPr sz="1100" b="1" spc="1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100" b="1">
                <a:solidFill>
                  <a:srgbClr val="000000"/>
                </a:solidFill>
                <a:latin typeface="Calibri"/>
                <a:cs typeface="Calibri"/>
              </a:rPr>
              <a:t>- 2020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397628" y="79586"/>
            <a:ext cx="2966888" cy="5726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28"/>
              </a:lnSpc>
              <a:spcBef>
                <a:spcPct val="0"/>
              </a:spcBef>
              <a:spcAft>
                <a:spcPct val="0"/>
              </a:spcAft>
            </a:pP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Diyala university/College of Engineering</a:t>
            </a:r>
          </a:p>
          <a:p>
            <a:pPr marL="292608" marR="0">
              <a:lnSpc>
                <a:spcPts val="1328"/>
              </a:lnSpc>
              <a:spcBef>
                <a:spcPts val="51"/>
              </a:spcBef>
              <a:spcAft>
                <a:spcPct val="0"/>
              </a:spcAft>
            </a:pP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Department of Chemical Engineering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2741731" y="265710"/>
            <a:ext cx="1432864" cy="36481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22"/>
              </a:lnSpc>
              <a:spcBef>
                <a:spcPct val="0"/>
              </a:spcBef>
              <a:spcAft>
                <a:spcPct val="0"/>
              </a:spcAft>
            </a:pPr>
            <a:r>
              <a:rPr sz="1100" b="1">
                <a:solidFill>
                  <a:srgbClr val="7F7F7F"/>
                </a:solidFill>
                <a:latin typeface="Times New Roman"/>
                <a:cs typeface="Times New Roman"/>
              </a:rPr>
              <a:t>oft office Word 2007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359663" y="766260"/>
            <a:ext cx="1530617" cy="4299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39"/>
              </a:lnSpc>
              <a:spcBef>
                <a:spcPct val="0"/>
              </a:spcBef>
              <a:spcAft>
                <a:spcPct val="0"/>
              </a:spcAft>
            </a:pPr>
            <a:r>
              <a:rPr sz="1300" b="1" u="sng">
                <a:solidFill>
                  <a:srgbClr val="000000"/>
                </a:solidFill>
                <a:latin typeface="Times New Roman"/>
                <a:cs typeface="Times New Roman"/>
              </a:rPr>
              <a:t>Bullets and digital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817168" y="1108343"/>
            <a:ext cx="7192952" cy="6478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35"/>
              </a:lnSpc>
              <a:spcBef>
                <a:spcPct val="0"/>
              </a:spcBef>
              <a:spcAft>
                <a:spcPct val="0"/>
              </a:spcAft>
            </a:pPr>
            <a:r>
              <a:rPr sz="1300" spc="-15">
                <a:solidFill>
                  <a:srgbClr val="000000"/>
                </a:solidFill>
                <a:latin typeface="Times New Roman"/>
                <a:cs typeface="Times New Roman"/>
              </a:rPr>
              <a:t>We</a:t>
            </a:r>
            <a:r>
              <a:rPr sz="1300" spc="2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can work bulleted or numbered paragraph or 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any</a:t>
            </a:r>
            <a:r>
              <a:rPr sz="1300" spc="-3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text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put 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any</a:t>
            </a:r>
            <a:r>
              <a:rPr sz="1300" spc="-2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points or numbers before the</a:t>
            </a:r>
          </a:p>
          <a:p>
            <a:pPr marL="0" marR="0">
              <a:lnSpc>
                <a:spcPts val="1435"/>
              </a:lnSpc>
              <a:spcBef>
                <a:spcPts val="33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beginning of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the paragraph as follows: -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588263" y="1539117"/>
            <a:ext cx="323355" cy="44929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87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KLNEBU+Symbol"/>
                <a:cs typeface="KLNEBU+Symbol"/>
              </a:rPr>
              <a:t>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858316" y="1557923"/>
            <a:ext cx="4623151" cy="4299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35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Select the text</a:t>
            </a:r>
            <a:r>
              <a:rPr sz="1300" spc="1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 spc="-14">
                <a:solidFill>
                  <a:srgbClr val="000000"/>
                </a:solidFill>
                <a:latin typeface="Times New Roman"/>
                <a:cs typeface="Times New Roman"/>
              </a:rPr>
              <a:t>you</a:t>
            </a:r>
            <a:r>
              <a:rPr sz="1300" spc="2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want to make</a:t>
            </a:r>
            <a:r>
              <a:rPr sz="1300" spc="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a bulleted or</a:t>
            </a:r>
            <a:r>
              <a:rPr sz="1300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numbered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him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588263" y="1769242"/>
            <a:ext cx="6971813" cy="8967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87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KLNEBU+Symbol"/>
                <a:cs typeface="KLNEBU+Symbol"/>
              </a:rPr>
              <a:t></a:t>
            </a:r>
            <a:r>
              <a:rPr sz="1300" spc="87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Choose it bulleted or numbered paragraph of</a:t>
            </a:r>
            <a:r>
              <a:rPr sz="1300" spc="1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the section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within the Home Tab</a:t>
            </a:r>
          </a:p>
          <a:p>
            <a:pPr marL="0" marR="0">
              <a:lnSpc>
                <a:spcPts val="1587"/>
              </a:lnSpc>
              <a:spcBef>
                <a:spcPts val="224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KLNEBU+Symbol"/>
                <a:cs typeface="KLNEBU+Symbol"/>
              </a:rPr>
              <a:t></a:t>
            </a:r>
            <a:r>
              <a:rPr sz="1300" spc="87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Choose 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any</a:t>
            </a:r>
            <a:r>
              <a:rPr sz="1300" spc="-2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type of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bullet or digital</a:t>
            </a:r>
            <a:r>
              <a:rPr sz="1300" spc="2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 spc="-14">
                <a:solidFill>
                  <a:srgbClr val="000000"/>
                </a:solidFill>
                <a:latin typeface="Times New Roman"/>
                <a:cs typeface="Times New Roman"/>
              </a:rPr>
              <a:t>you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have in your window options and carried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out </a:t>
            </a:r>
            <a:r>
              <a:rPr sz="1300" spc="20">
                <a:solidFill>
                  <a:srgbClr val="000000"/>
                </a:solidFill>
                <a:latin typeface="Times New Roman"/>
                <a:cs typeface="Times New Roman"/>
              </a:rPr>
              <a:t>by</a:t>
            </a:r>
          </a:p>
          <a:p>
            <a:pPr marL="228904" marR="0">
              <a:lnSpc>
                <a:spcPts val="1435"/>
              </a:lnSpc>
              <a:spcBef>
                <a:spcPts val="276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clicking on the OK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588263" y="2447421"/>
            <a:ext cx="323355" cy="44929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87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KLNEBU+Symbol"/>
                <a:cs typeface="KLNEBU+Symbol"/>
              </a:rPr>
              <a:t>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817168" y="2466227"/>
            <a:ext cx="7200201" cy="86578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1147" marR="0">
              <a:lnSpc>
                <a:spcPts val="1435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When the continuation of the writing process will continue after each census are pressuring</a:t>
            </a:r>
          </a:p>
          <a:p>
            <a:pPr marL="0" marR="0">
              <a:lnSpc>
                <a:spcPts val="1435"/>
              </a:lnSpc>
              <a:spcBef>
                <a:spcPts val="33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enter a new paragraph</a:t>
            </a:r>
            <a:r>
              <a:rPr sz="1300" spc="1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before every</a:t>
            </a:r>
            <a:r>
              <a:rPr sz="1300" spc="-1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census there will be to remove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it you</a:t>
            </a:r>
            <a:r>
              <a:rPr sz="1300" spc="1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can click on the</a:t>
            </a:r>
            <a:r>
              <a:rPr sz="1300" spc="1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enter</a:t>
            </a:r>
          </a:p>
          <a:p>
            <a:pPr marL="0" marR="0">
              <a:lnSpc>
                <a:spcPts val="1435"/>
              </a:lnSpc>
              <a:spcBef>
                <a:spcPts val="28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again will</a:t>
            </a:r>
            <a:r>
              <a:rPr sz="1300" spc="1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be removed from</a:t>
            </a:r>
            <a:r>
              <a:rPr sz="1300" spc="-1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the census also new paragraphs.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359663" y="3417203"/>
            <a:ext cx="540376" cy="4299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35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Hint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1102156" y="3417203"/>
            <a:ext cx="6935536" cy="4299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35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: - You can make a bulleted manner instead of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the symbol and the choice of the same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bullet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359663" y="3635516"/>
            <a:ext cx="7838340" cy="8673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35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Choose it (determining the Bullets new) and then select the image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or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icon</a:t>
            </a:r>
            <a:r>
              <a:rPr sz="1300" spc="2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you'll see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a dialogue window</a:t>
            </a:r>
          </a:p>
          <a:p>
            <a:pPr marL="0" marR="0">
              <a:lnSpc>
                <a:spcPts val="1435"/>
              </a:lnSpc>
              <a:spcBef>
                <a:spcPts val="342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where the number of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images or image Choose the appropriate</a:t>
            </a:r>
          </a:p>
          <a:p>
            <a:pPr marL="0" marR="0">
              <a:lnSpc>
                <a:spcPts val="1435"/>
              </a:lnSpc>
              <a:spcBef>
                <a:spcPts val="28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icon and click OK </a:t>
            </a:r>
            <a:r>
              <a:rPr sz="1300" spc="11">
                <a:solidFill>
                  <a:srgbClr val="000000"/>
                </a:solidFill>
                <a:latin typeface="Times New Roman"/>
                <a:cs typeface="Times New Roman"/>
              </a:rPr>
              <a:t>to</a:t>
            </a:r>
            <a:r>
              <a:rPr sz="1300" spc="-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be</a:t>
            </a:r>
            <a:r>
              <a:rPr sz="1300" spc="-1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applied.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359663" y="4422972"/>
            <a:ext cx="714130" cy="4299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39"/>
              </a:lnSpc>
              <a:spcBef>
                <a:spcPct val="0"/>
              </a:spcBef>
              <a:spcAft>
                <a:spcPct val="0"/>
              </a:spcAft>
            </a:pPr>
            <a:r>
              <a:rPr sz="1300" b="1" u="sng">
                <a:solidFill>
                  <a:srgbClr val="000000"/>
                </a:solidFill>
                <a:latin typeface="Times New Roman"/>
                <a:cs typeface="Times New Roman"/>
              </a:rPr>
              <a:t>Tables</a:t>
            </a:r>
          </a:p>
        </p:txBody>
      </p:sp>
      <p:sp>
        <p:nvSpPr>
          <p:cNvPr id="19" name="object 19"/>
          <p:cNvSpPr txBox="1"/>
          <p:nvPr/>
        </p:nvSpPr>
        <p:spPr>
          <a:xfrm>
            <a:off x="400811" y="4763276"/>
            <a:ext cx="3747539" cy="4299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35"/>
              </a:lnSpc>
              <a:spcBef>
                <a:spcPct val="0"/>
              </a:spcBef>
              <a:spcAft>
                <a:spcPct val="0"/>
              </a:spcAft>
            </a:pPr>
            <a:r>
              <a:rPr sz="1300" spc="-15">
                <a:solidFill>
                  <a:srgbClr val="000000"/>
                </a:solidFill>
                <a:latin typeface="Times New Roman"/>
                <a:cs typeface="Times New Roman"/>
              </a:rPr>
              <a:t>We</a:t>
            </a:r>
            <a:r>
              <a:rPr sz="1300" spc="2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can insert a table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of the document as follows:</a:t>
            </a:r>
          </a:p>
        </p:txBody>
      </p:sp>
      <p:sp>
        <p:nvSpPr>
          <p:cNvPr id="20" name="object 20"/>
          <p:cNvSpPr txBox="1"/>
          <p:nvPr/>
        </p:nvSpPr>
        <p:spPr>
          <a:xfrm>
            <a:off x="402336" y="5102611"/>
            <a:ext cx="4399656" cy="44929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87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KLNEBU+Symbol"/>
                <a:cs typeface="KLNEBU+Symbol"/>
              </a:rPr>
              <a:t></a:t>
            </a:r>
            <a:r>
              <a:rPr sz="1300" spc="87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Insert tab of</a:t>
            </a:r>
            <a:r>
              <a:rPr sz="1300" spc="1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the CHANGE command table will open a</a:t>
            </a:r>
          </a:p>
        </p:txBody>
      </p:sp>
      <p:sp>
        <p:nvSpPr>
          <p:cNvPr id="21" name="object 21"/>
          <p:cNvSpPr txBox="1"/>
          <p:nvPr/>
        </p:nvSpPr>
        <p:spPr>
          <a:xfrm>
            <a:off x="630936" y="5339348"/>
            <a:ext cx="2845458" cy="4299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35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dialogue window 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as</a:t>
            </a:r>
            <a:r>
              <a:rPr sz="1300" spc="-1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shown in Figure.</a:t>
            </a:r>
          </a:p>
        </p:txBody>
      </p:sp>
      <p:sp>
        <p:nvSpPr>
          <p:cNvPr id="22" name="object 22"/>
          <p:cNvSpPr txBox="1"/>
          <p:nvPr/>
        </p:nvSpPr>
        <p:spPr>
          <a:xfrm>
            <a:off x="402336" y="5550667"/>
            <a:ext cx="323355" cy="44929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87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KLNEBU+Symbol"/>
                <a:cs typeface="KLNEBU+Symbol"/>
              </a:rPr>
              <a:t></a:t>
            </a:r>
          </a:p>
        </p:txBody>
      </p:sp>
      <p:sp>
        <p:nvSpPr>
          <p:cNvPr id="23" name="object 23"/>
          <p:cNvSpPr txBox="1"/>
          <p:nvPr/>
        </p:nvSpPr>
        <p:spPr>
          <a:xfrm>
            <a:off x="630936" y="5569472"/>
            <a:ext cx="4389399" cy="8660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1147" marR="0">
              <a:lnSpc>
                <a:spcPts val="1435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Select from which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sz="1300" spc="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number of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lines and the number of</a:t>
            </a:r>
          </a:p>
          <a:p>
            <a:pPr marL="0" marR="0">
              <a:lnSpc>
                <a:spcPts val="1435"/>
              </a:lnSpc>
              <a:spcBef>
                <a:spcPts val="33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columns</a:t>
            </a:r>
            <a:r>
              <a:rPr sz="1300" spc="2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you want</a:t>
            </a:r>
            <a:r>
              <a:rPr sz="1300" spc="1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for the table and</a:t>
            </a:r>
            <a:r>
              <a:rPr sz="1300" spc="1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then click OK will</a:t>
            </a:r>
          </a:p>
          <a:p>
            <a:pPr marL="0" marR="0">
              <a:lnSpc>
                <a:spcPts val="1435"/>
              </a:lnSpc>
              <a:spcBef>
                <a:spcPts val="282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create a table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in</a:t>
            </a:r>
            <a:r>
              <a:rPr sz="1300" spc="1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 spc="-10">
                <a:solidFill>
                  <a:srgbClr val="000000"/>
                </a:solidFill>
                <a:latin typeface="Times New Roman"/>
                <a:cs typeface="Times New Roman"/>
              </a:rPr>
              <a:t>your</a:t>
            </a:r>
            <a:r>
              <a:rPr sz="1300" spc="1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document,</a:t>
            </a:r>
            <a:r>
              <a:rPr sz="1300" spc="2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you can fill in the table</a:t>
            </a:r>
          </a:p>
        </p:txBody>
      </p:sp>
      <p:sp>
        <p:nvSpPr>
          <p:cNvPr id="24" name="object 24"/>
          <p:cNvSpPr txBox="1"/>
          <p:nvPr/>
        </p:nvSpPr>
        <p:spPr>
          <a:xfrm>
            <a:off x="5541009" y="5545411"/>
            <a:ext cx="844219" cy="65529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3528" marR="0">
              <a:lnSpc>
                <a:spcPts val="1215"/>
              </a:lnSpc>
              <a:spcBef>
                <a:spcPct val="0"/>
              </a:spcBef>
              <a:spcAft>
                <a:spcPct val="0"/>
              </a:spcAft>
            </a:pPr>
            <a:r>
              <a:rPr sz="1000">
                <a:solidFill>
                  <a:srgbClr val="000000"/>
                </a:solidFill>
                <a:latin typeface="Calibri"/>
                <a:cs typeface="Calibri"/>
              </a:rPr>
              <a:t>Insert Table</a:t>
            </a:r>
          </a:p>
          <a:p>
            <a:pPr marL="0" marR="0">
              <a:lnSpc>
                <a:spcPts val="1347"/>
              </a:lnSpc>
              <a:spcBef>
                <a:spcPts val="1071"/>
              </a:spcBef>
              <a:spcAft>
                <a:spcPct val="0"/>
              </a:spcAft>
            </a:pPr>
            <a:r>
              <a:rPr sz="1100">
                <a:solidFill>
                  <a:srgbClr val="000000"/>
                </a:solidFill>
                <a:latin typeface="Calibri"/>
                <a:cs typeface="Calibri"/>
              </a:rPr>
              <a:t>Draw Table</a:t>
            </a:r>
          </a:p>
        </p:txBody>
      </p:sp>
      <p:sp>
        <p:nvSpPr>
          <p:cNvPr id="25" name="object 25"/>
          <p:cNvSpPr txBox="1"/>
          <p:nvPr/>
        </p:nvSpPr>
        <p:spPr>
          <a:xfrm>
            <a:off x="630936" y="6225046"/>
            <a:ext cx="6812615" cy="4299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35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with information and text and numbers that</a:t>
            </a:r>
            <a:r>
              <a:rPr sz="1300" spc="1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you want to easily</a:t>
            </a:r>
            <a:r>
              <a:rPr sz="1300" spc="-3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within the same document.</a:t>
            </a:r>
          </a:p>
        </p:txBody>
      </p:sp>
      <p:sp>
        <p:nvSpPr>
          <p:cNvPr id="26" name="object 26"/>
          <p:cNvSpPr txBox="1"/>
          <p:nvPr/>
        </p:nvSpPr>
        <p:spPr>
          <a:xfrm>
            <a:off x="359663" y="6569470"/>
            <a:ext cx="7784589" cy="86731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35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You can draw a table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from which and </a:t>
            </a:r>
            <a:r>
              <a:rPr sz="1300" spc="20">
                <a:solidFill>
                  <a:srgbClr val="000000"/>
                </a:solidFill>
                <a:latin typeface="Times New Roman"/>
                <a:cs typeface="Times New Roman"/>
              </a:rPr>
              <a:t>by</a:t>
            </a:r>
            <a:r>
              <a:rPr sz="1300" spc="-4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clicking on it to draw the table as in the figure above, and we</a:t>
            </a:r>
          </a:p>
          <a:p>
            <a:pPr marL="0" marR="0">
              <a:lnSpc>
                <a:spcPts val="1435"/>
              </a:lnSpc>
              <a:spcBef>
                <a:spcPts val="33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set the number of</a:t>
            </a:r>
            <a:r>
              <a:rPr sz="1300" spc="1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lines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and the number of</a:t>
            </a:r>
            <a:r>
              <a:rPr sz="1300" spc="1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columns and </a:t>
            </a:r>
            <a:r>
              <a:rPr sz="1300" spc="21">
                <a:solidFill>
                  <a:srgbClr val="000000"/>
                </a:solidFill>
                <a:latin typeface="Times New Roman"/>
                <a:cs typeface="Times New Roman"/>
              </a:rPr>
              <a:t>by</a:t>
            </a:r>
            <a:r>
              <a:rPr sz="1300" spc="-3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moving the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cursor on the table</a:t>
            </a:r>
            <a:r>
              <a:rPr sz="1300" spc="1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in the</a:t>
            </a:r>
          </a:p>
          <a:p>
            <a:pPr marL="0" marR="0">
              <a:lnSpc>
                <a:spcPts val="1435"/>
              </a:lnSpc>
              <a:spcBef>
                <a:spcPts val="292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window.</a:t>
            </a:r>
          </a:p>
        </p:txBody>
      </p:sp>
      <p:sp>
        <p:nvSpPr>
          <p:cNvPr id="27" name="object 27"/>
          <p:cNvSpPr txBox="1"/>
          <p:nvPr/>
        </p:nvSpPr>
        <p:spPr>
          <a:xfrm>
            <a:off x="588263" y="7349241"/>
            <a:ext cx="323355" cy="44929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87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KLNEBU+Symbol"/>
                <a:cs typeface="KLNEBU+Symbol"/>
              </a:rPr>
              <a:t></a:t>
            </a:r>
          </a:p>
        </p:txBody>
      </p:sp>
      <p:sp>
        <p:nvSpPr>
          <p:cNvPr id="28" name="object 28"/>
          <p:cNvSpPr txBox="1"/>
          <p:nvPr/>
        </p:nvSpPr>
        <p:spPr>
          <a:xfrm>
            <a:off x="858316" y="7368047"/>
            <a:ext cx="1810663" cy="4299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35"/>
              </a:lnSpc>
              <a:spcBef>
                <a:spcPct val="0"/>
              </a:spcBef>
              <a:spcAft>
                <a:spcPct val="0"/>
              </a:spcAft>
            </a:pPr>
            <a:r>
              <a:rPr sz="1300" b="1">
                <a:solidFill>
                  <a:srgbClr val="000000"/>
                </a:solidFill>
                <a:latin typeface="Times New Roman"/>
                <a:cs typeface="Times New Roman"/>
              </a:rPr>
              <a:t>Convert Text to Table</a:t>
            </a:r>
          </a:p>
        </p:txBody>
      </p:sp>
      <p:sp>
        <p:nvSpPr>
          <p:cNvPr id="29" name="object 29"/>
          <p:cNvSpPr txBox="1"/>
          <p:nvPr/>
        </p:nvSpPr>
        <p:spPr>
          <a:xfrm>
            <a:off x="588263" y="7709422"/>
            <a:ext cx="4295955" cy="6478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35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You can convert specific text in a document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to a table as</a:t>
            </a:r>
          </a:p>
          <a:p>
            <a:pPr marL="0" marR="0">
              <a:lnSpc>
                <a:spcPts val="1435"/>
              </a:lnSpc>
              <a:spcBef>
                <a:spcPts val="33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follows:</a:t>
            </a:r>
          </a:p>
        </p:txBody>
      </p:sp>
      <p:sp>
        <p:nvSpPr>
          <p:cNvPr id="30" name="object 30"/>
          <p:cNvSpPr txBox="1"/>
          <p:nvPr/>
        </p:nvSpPr>
        <p:spPr>
          <a:xfrm>
            <a:off x="588263" y="8267069"/>
            <a:ext cx="323355" cy="13697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87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KLNEBU+Symbol"/>
                <a:cs typeface="KLNEBU+Symbol"/>
              </a:rPr>
              <a:t></a:t>
            </a:r>
          </a:p>
          <a:p>
            <a:pPr marL="0" marR="0">
              <a:lnSpc>
                <a:spcPts val="1587"/>
              </a:lnSpc>
              <a:spcBef>
                <a:spcPts val="224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KLNEBU+Symbol"/>
                <a:cs typeface="KLNEBU+Symbol"/>
              </a:rPr>
              <a:t></a:t>
            </a:r>
          </a:p>
          <a:p>
            <a:pPr marL="0" marR="0">
              <a:lnSpc>
                <a:spcPts val="1587"/>
              </a:lnSpc>
              <a:spcBef>
                <a:spcPts val="224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KLNEBU+Symbol"/>
                <a:cs typeface="KLNEBU+Symbol"/>
              </a:rPr>
              <a:t></a:t>
            </a:r>
          </a:p>
          <a:p>
            <a:pPr marL="0" marR="0">
              <a:lnSpc>
                <a:spcPts val="1587"/>
              </a:lnSpc>
              <a:spcBef>
                <a:spcPts val="224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KLNEBU+Symbol"/>
                <a:cs typeface="KLNEBU+Symbol"/>
              </a:rPr>
              <a:t></a:t>
            </a:r>
          </a:p>
          <a:p>
            <a:pPr marL="0" marR="0">
              <a:lnSpc>
                <a:spcPts val="1587"/>
              </a:lnSpc>
              <a:spcBef>
                <a:spcPts val="224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KLNEBU+Symbol"/>
                <a:cs typeface="KLNEBU+Symbol"/>
              </a:rPr>
              <a:t></a:t>
            </a:r>
          </a:p>
        </p:txBody>
      </p:sp>
      <p:sp>
        <p:nvSpPr>
          <p:cNvPr id="31" name="object 31"/>
          <p:cNvSpPr txBox="1"/>
          <p:nvPr/>
        </p:nvSpPr>
        <p:spPr>
          <a:xfrm>
            <a:off x="858316" y="8285875"/>
            <a:ext cx="3377686" cy="66004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35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Select the text</a:t>
            </a:r>
            <a:r>
              <a:rPr sz="1300" spc="1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 spc="-14">
                <a:solidFill>
                  <a:srgbClr val="000000"/>
                </a:solidFill>
                <a:latin typeface="Times New Roman"/>
                <a:cs typeface="Times New Roman"/>
              </a:rPr>
              <a:t>you</a:t>
            </a:r>
            <a:r>
              <a:rPr sz="1300" spc="2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want to convert to a table</a:t>
            </a:r>
          </a:p>
          <a:p>
            <a:pPr marL="0" marR="0">
              <a:lnSpc>
                <a:spcPts val="1435"/>
              </a:lnSpc>
              <a:spcBef>
                <a:spcPts val="376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inclusion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of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Tab</a:t>
            </a:r>
          </a:p>
        </p:txBody>
      </p:sp>
      <p:sp>
        <p:nvSpPr>
          <p:cNvPr id="32" name="object 32"/>
          <p:cNvSpPr txBox="1"/>
          <p:nvPr/>
        </p:nvSpPr>
        <p:spPr>
          <a:xfrm>
            <a:off x="858316" y="8746123"/>
            <a:ext cx="2060292" cy="4299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35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Choose the command table</a:t>
            </a:r>
          </a:p>
        </p:txBody>
      </p:sp>
      <p:sp>
        <p:nvSpPr>
          <p:cNvPr id="33" name="object 33"/>
          <p:cNvSpPr txBox="1"/>
          <p:nvPr/>
        </p:nvSpPr>
        <p:spPr>
          <a:xfrm>
            <a:off x="858316" y="8976247"/>
            <a:ext cx="3255600" cy="66004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35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Choose it and then convert the text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to table</a:t>
            </a:r>
          </a:p>
          <a:p>
            <a:pPr marL="0" marR="0">
              <a:lnSpc>
                <a:spcPts val="1435"/>
              </a:lnSpc>
              <a:spcBef>
                <a:spcPts val="376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dialogue window will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appear as in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Figure</a:t>
            </a:r>
          </a:p>
        </p:txBody>
      </p:sp>
      <p:sp>
        <p:nvSpPr>
          <p:cNvPr id="34" name="object 34"/>
          <p:cNvSpPr txBox="1"/>
          <p:nvPr/>
        </p:nvSpPr>
        <p:spPr>
          <a:xfrm>
            <a:off x="359663" y="9550744"/>
            <a:ext cx="4555738" cy="4299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35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Select from which the number of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columns , as well as select</a:t>
            </a:r>
          </a:p>
        </p:txBody>
      </p:sp>
      <p:sp>
        <p:nvSpPr>
          <p:cNvPr id="35" name="object 35"/>
          <p:cNvSpPr txBox="1"/>
          <p:nvPr/>
        </p:nvSpPr>
        <p:spPr>
          <a:xfrm>
            <a:off x="434340" y="10059216"/>
            <a:ext cx="770117" cy="38070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47"/>
              </a:lnSpc>
              <a:spcBef>
                <a:spcPct val="0"/>
              </a:spcBef>
              <a:spcAft>
                <a:spcPct val="0"/>
              </a:spcAft>
            </a:pPr>
            <a:r>
              <a:rPr sz="1100">
                <a:solidFill>
                  <a:srgbClr val="000000"/>
                </a:solidFill>
                <a:latin typeface="Calibri"/>
                <a:cs typeface="Calibri"/>
              </a:rPr>
              <a:t>First Class</a:t>
            </a:r>
          </a:p>
        </p:txBody>
      </p:sp>
      <p:sp>
        <p:nvSpPr>
          <p:cNvPr id="36" name="object 36"/>
          <p:cNvSpPr txBox="1"/>
          <p:nvPr/>
        </p:nvSpPr>
        <p:spPr>
          <a:xfrm>
            <a:off x="7062216" y="10059216"/>
            <a:ext cx="352239" cy="38070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47"/>
              </a:lnSpc>
              <a:spcBef>
                <a:spcPct val="0"/>
              </a:spcBef>
              <a:spcAft>
                <a:spcPct val="0"/>
              </a:spcAft>
            </a:pPr>
            <a:r>
              <a:rPr sz="1100">
                <a:solidFill>
                  <a:srgbClr val="000000"/>
                </a:solidFill>
                <a:latin typeface="Calibri"/>
                <a:cs typeface="Calibri"/>
              </a:rPr>
              <a:t>12</a:t>
            </a:r>
          </a:p>
        </p:txBody>
      </p:sp>
      <p:sp>
        <p:nvSpPr>
          <p:cNvPr id="38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6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5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4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3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2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1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0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9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8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7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6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5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3" name="object 1"/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81940" y="0"/>
            <a:ext cx="6976109" cy="685545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555815" y="2403982"/>
            <a:ext cx="6549834" cy="6015735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359663" y="79586"/>
            <a:ext cx="1087621" cy="74013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08787" marR="0">
              <a:lnSpc>
                <a:spcPts val="1328"/>
              </a:lnSpc>
              <a:spcBef>
                <a:spcPct val="0"/>
              </a:spcBef>
              <a:spcAft>
                <a:spcPct val="0"/>
              </a:spcAft>
            </a:pP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Lecturer</a:t>
            </a:r>
          </a:p>
          <a:p>
            <a:pPr marL="0" marR="0">
              <a:lnSpc>
                <a:spcPts val="1328"/>
              </a:lnSpc>
              <a:spcBef>
                <a:spcPts val="51"/>
              </a:spcBef>
              <a:spcAft>
                <a:spcPct val="0"/>
              </a:spcAft>
            </a:pPr>
            <a:r>
              <a:rPr sz="1200" b="1">
                <a:solidFill>
                  <a:srgbClr val="000000"/>
                </a:solidFill>
                <a:latin typeface="Times New Roman"/>
                <a:cs typeface="Times New Roman"/>
              </a:rPr>
              <a:t>Omar Imran</a:t>
            </a:r>
          </a:p>
          <a:p>
            <a:pPr marL="192023" marR="0">
              <a:lnSpc>
                <a:spcPts val="1332"/>
              </a:lnSpc>
              <a:spcBef>
                <a:spcPts val="71"/>
              </a:spcBef>
              <a:spcAft>
                <a:spcPct val="0"/>
              </a:spcAft>
            </a:pPr>
            <a:r>
              <a:rPr sz="1100" b="1">
                <a:solidFill>
                  <a:srgbClr val="000000"/>
                </a:solidFill>
                <a:latin typeface="Calibri"/>
                <a:cs typeface="Calibri"/>
              </a:rPr>
              <a:t>2019</a:t>
            </a:r>
            <a:r>
              <a:rPr sz="1100" b="1" spc="1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100" b="1">
                <a:solidFill>
                  <a:srgbClr val="000000"/>
                </a:solidFill>
                <a:latin typeface="Calibri"/>
                <a:cs typeface="Calibri"/>
              </a:rPr>
              <a:t>- 2020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397628" y="79586"/>
            <a:ext cx="2966888" cy="5726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28"/>
              </a:lnSpc>
              <a:spcBef>
                <a:spcPct val="0"/>
              </a:spcBef>
              <a:spcAft>
                <a:spcPct val="0"/>
              </a:spcAft>
            </a:pP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Diyala university/College of Engineering</a:t>
            </a:r>
          </a:p>
          <a:p>
            <a:pPr marL="292608" marR="0">
              <a:lnSpc>
                <a:spcPts val="1328"/>
              </a:lnSpc>
              <a:spcBef>
                <a:spcPts val="51"/>
              </a:spcBef>
              <a:spcAft>
                <a:spcPct val="0"/>
              </a:spcAft>
            </a:pP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Department of Chemical Engineering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2741731" y="265710"/>
            <a:ext cx="1432864" cy="36481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22"/>
              </a:lnSpc>
              <a:spcBef>
                <a:spcPct val="0"/>
              </a:spcBef>
              <a:spcAft>
                <a:spcPct val="0"/>
              </a:spcAft>
            </a:pPr>
            <a:r>
              <a:rPr sz="1100" b="1">
                <a:solidFill>
                  <a:srgbClr val="7F7F7F"/>
                </a:solidFill>
                <a:latin typeface="Times New Roman"/>
                <a:cs typeface="Times New Roman"/>
              </a:rPr>
              <a:t>oft office Word 2007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359663" y="762141"/>
            <a:ext cx="2750249" cy="4299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35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separate text at the end of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paragraph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359663" y="1108343"/>
            <a:ext cx="6802781" cy="7758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35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After completing Click OK will create a table containing the text</a:t>
            </a:r>
            <a:r>
              <a:rPr sz="1300" spc="2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you</a:t>
            </a:r>
            <a:r>
              <a:rPr sz="1300" spc="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selected paragraphs</a:t>
            </a:r>
          </a:p>
          <a:p>
            <a:pPr marL="0" marR="0">
              <a:lnSpc>
                <a:spcPts val="1435"/>
              </a:lnSpc>
              <a:spcBef>
                <a:spcPts val="1338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Of</a:t>
            </a:r>
            <a:r>
              <a:rPr sz="1300" spc="1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the document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588263" y="1796674"/>
            <a:ext cx="323355" cy="44929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87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LALARM+Symbol"/>
                <a:cs typeface="LALARM+Symbol"/>
              </a:rPr>
              <a:t>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858316" y="1815479"/>
            <a:ext cx="1400819" cy="4299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35"/>
              </a:lnSpc>
              <a:spcBef>
                <a:spcPct val="0"/>
              </a:spcBef>
              <a:spcAft>
                <a:spcPct val="0"/>
              </a:spcAft>
            </a:pPr>
            <a:r>
              <a:rPr sz="1300" b="1">
                <a:solidFill>
                  <a:srgbClr val="000000"/>
                </a:solidFill>
                <a:latin typeface="Times New Roman"/>
                <a:cs typeface="Times New Roman"/>
              </a:rPr>
              <a:t>insert tables fast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817168" y="2028839"/>
            <a:ext cx="6864126" cy="6615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35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There are some ready-made tables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that can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be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inserted quickly</a:t>
            </a:r>
            <a:r>
              <a:rPr sz="1300" spc="-3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and easily</a:t>
            </a:r>
            <a:r>
              <a:rPr sz="1300" spc="-3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to 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any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 document</a:t>
            </a:r>
          </a:p>
          <a:p>
            <a:pPr marL="41147" marR="0">
              <a:lnSpc>
                <a:spcPts val="1435"/>
              </a:lnSpc>
              <a:spcBef>
                <a:spcPts val="438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inclusion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of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Tab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588263" y="2241681"/>
            <a:ext cx="323355" cy="9095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87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LALARM+Symbol"/>
                <a:cs typeface="LALARM+Symbol"/>
              </a:rPr>
              <a:t></a:t>
            </a:r>
          </a:p>
          <a:p>
            <a:pPr marL="0" marR="0">
              <a:lnSpc>
                <a:spcPts val="1587"/>
              </a:lnSpc>
              <a:spcBef>
                <a:spcPts val="224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LALARM+Symbol"/>
                <a:cs typeface="LALARM+Symbol"/>
              </a:rPr>
              <a:t></a:t>
            </a:r>
          </a:p>
          <a:p>
            <a:pPr marL="0" marR="0">
              <a:lnSpc>
                <a:spcPts val="1587"/>
              </a:lnSpc>
              <a:spcBef>
                <a:spcPts val="224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LALARM+Symbol"/>
                <a:cs typeface="LALARM+Symbol"/>
              </a:rPr>
              <a:t>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858316" y="2490611"/>
            <a:ext cx="2060292" cy="4299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35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Choose the command table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817168" y="2720736"/>
            <a:ext cx="7340437" cy="13020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1147" marR="0">
              <a:lnSpc>
                <a:spcPts val="1435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then select the command tables fast appears a window there in the window several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models</a:t>
            </a:r>
          </a:p>
          <a:p>
            <a:pPr marL="0" marR="0">
              <a:lnSpc>
                <a:spcPts val="1435"/>
              </a:lnSpc>
              <a:spcBef>
                <a:spcPts val="33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ready</a:t>
            </a:r>
            <a:r>
              <a:rPr sz="1300" spc="-3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for the tables ,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we</a:t>
            </a:r>
            <a:r>
              <a:rPr sz="1300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can choose</a:t>
            </a:r>
            <a:r>
              <a:rPr sz="1300" spc="1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any</a:t>
            </a:r>
            <a:r>
              <a:rPr sz="1300" spc="-3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of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them </a:t>
            </a:r>
            <a:r>
              <a:rPr sz="1300" spc="20">
                <a:solidFill>
                  <a:srgbClr val="000000"/>
                </a:solidFill>
                <a:latin typeface="Times New Roman"/>
                <a:cs typeface="Times New Roman"/>
              </a:rPr>
              <a:t>by</a:t>
            </a:r>
            <a:r>
              <a:rPr sz="1300" spc="-4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clicking on it will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be incorporated directly</a:t>
            </a:r>
          </a:p>
          <a:p>
            <a:pPr marL="0" marR="0">
              <a:lnSpc>
                <a:spcPts val="1435"/>
              </a:lnSpc>
              <a:spcBef>
                <a:spcPts val="28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into the document, now we can</a:t>
            </a:r>
            <a:r>
              <a:rPr sz="1300" spc="1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make 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any</a:t>
            </a:r>
            <a:r>
              <a:rPr sz="1300" spc="-3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adjustments to it as a change of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values</a:t>
            </a:r>
            <a:r>
              <a:rPr sz="1300" spc="2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or texts or even</a:t>
            </a:r>
          </a:p>
          <a:p>
            <a:pPr marL="0" marR="0">
              <a:lnSpc>
                <a:spcPts val="1435"/>
              </a:lnSpc>
              <a:spcBef>
                <a:spcPts val="28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formats after the completion click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on 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any</a:t>
            </a:r>
            <a:r>
              <a:rPr sz="1300" spc="-3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vacuum in the document to be installed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table as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in the</a:t>
            </a:r>
          </a:p>
          <a:p>
            <a:pPr marL="0" marR="0">
              <a:lnSpc>
                <a:spcPts val="1435"/>
              </a:lnSpc>
              <a:spcBef>
                <a:spcPts val="283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following figure .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817168" y="6706178"/>
            <a:ext cx="1131528" cy="4299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39"/>
              </a:lnSpc>
              <a:spcBef>
                <a:spcPct val="0"/>
              </a:spcBef>
              <a:spcAft>
                <a:spcPct val="0"/>
              </a:spcAft>
            </a:pPr>
            <a:r>
              <a:rPr sz="1300" b="1" u="sng">
                <a:solidFill>
                  <a:srgbClr val="000000"/>
                </a:solidFill>
                <a:latin typeface="Times New Roman"/>
                <a:cs typeface="Times New Roman"/>
              </a:rPr>
              <a:t>Page Layout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1045768" y="7135881"/>
            <a:ext cx="1432782" cy="44929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87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LALARM+Symbol"/>
                <a:cs typeface="LALARM+Symbol"/>
              </a:rPr>
              <a:t></a:t>
            </a:r>
            <a:r>
              <a:rPr sz="1300" spc="87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 b="1" u="sng">
                <a:solidFill>
                  <a:srgbClr val="000000"/>
                </a:solidFill>
                <a:latin typeface="Times New Roman"/>
                <a:cs typeface="Times New Roman"/>
              </a:rPr>
              <a:t>margins Page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817168" y="7467107"/>
            <a:ext cx="6840503" cy="8093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35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Margin : the empty</a:t>
            </a:r>
            <a:r>
              <a:rPr sz="1300" spc="-2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space outside the printable area of</a:t>
            </a:r>
            <a:r>
              <a:rPr sz="1300" spc="1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each page in 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sz="1300" spc="-1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document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, we can</a:t>
            </a:r>
          </a:p>
          <a:p>
            <a:pPr marL="0" marR="0">
              <a:lnSpc>
                <a:spcPts val="1435"/>
              </a:lnSpc>
              <a:spcBef>
                <a:spcPts val="64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determine the page</a:t>
            </a:r>
            <a:r>
              <a:rPr sz="1300" spc="1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margins of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the upper and lower views</a:t>
            </a:r>
            <a:r>
              <a:rPr sz="1300" spc="1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and aspects of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Yemen ,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left, as</a:t>
            </a:r>
          </a:p>
          <a:p>
            <a:pPr marL="0" marR="0">
              <a:lnSpc>
                <a:spcPts val="1435"/>
              </a:lnSpc>
              <a:spcBef>
                <a:spcPts val="52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follows</a:t>
            </a:r>
          </a:p>
        </p:txBody>
      </p:sp>
      <p:sp>
        <p:nvSpPr>
          <p:cNvPr id="19" name="object 19"/>
          <p:cNvSpPr txBox="1"/>
          <p:nvPr/>
        </p:nvSpPr>
        <p:spPr>
          <a:xfrm>
            <a:off x="1045768" y="8156961"/>
            <a:ext cx="323355" cy="8535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87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LALARM+Symbol"/>
                <a:cs typeface="LALARM+Symbol"/>
              </a:rPr>
              <a:t></a:t>
            </a:r>
          </a:p>
          <a:p>
            <a:pPr marL="0" marR="0">
              <a:lnSpc>
                <a:spcPts val="1586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LALARM+Symbol"/>
                <a:cs typeface="LALARM+Symbol"/>
              </a:rPr>
              <a:t></a:t>
            </a:r>
          </a:p>
          <a:p>
            <a:pPr marL="0" marR="0">
              <a:lnSpc>
                <a:spcPts val="1587"/>
              </a:lnSpc>
              <a:spcBef>
                <a:spcPts val="8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LALARM+Symbol"/>
                <a:cs typeface="LALARM+Symbol"/>
              </a:rPr>
              <a:t></a:t>
            </a:r>
          </a:p>
        </p:txBody>
      </p:sp>
      <p:sp>
        <p:nvSpPr>
          <p:cNvPr id="20" name="object 20"/>
          <p:cNvSpPr txBox="1"/>
          <p:nvPr/>
        </p:nvSpPr>
        <p:spPr>
          <a:xfrm>
            <a:off x="1274317" y="8175766"/>
            <a:ext cx="6767955" cy="14026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1148" marR="0">
              <a:lnSpc>
                <a:spcPts val="1435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of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Tab " page layout " and the group " Page Setup "</a:t>
            </a:r>
          </a:p>
          <a:p>
            <a:pPr marL="41148" marR="0">
              <a:lnSpc>
                <a:spcPts val="1435"/>
              </a:lnSpc>
              <a:spcBef>
                <a:spcPts val="151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pick up margins</a:t>
            </a:r>
          </a:p>
          <a:p>
            <a:pPr marL="41148" marR="0">
              <a:lnSpc>
                <a:spcPts val="1435"/>
              </a:lnSpc>
              <a:spcBef>
                <a:spcPts val="16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will show us the Options window and choose which type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of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margin that we want</a:t>
            </a:r>
            <a:r>
              <a:rPr sz="1300" spc="1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to</a:t>
            </a:r>
          </a:p>
          <a:p>
            <a:pPr marL="0" marR="0">
              <a:lnSpc>
                <a:spcPts val="1435"/>
              </a:lnSpc>
              <a:spcBef>
                <a:spcPts val="52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identify</a:t>
            </a:r>
            <a:r>
              <a:rPr sz="1300" spc="-3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Distance margin as if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the narrow or</a:t>
            </a:r>
            <a:r>
              <a:rPr sz="1300" spc="1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broad or Aadda or inverse mirror as</a:t>
            </a:r>
            <a:r>
              <a:rPr sz="1300" spc="1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we can</a:t>
            </a:r>
          </a:p>
          <a:p>
            <a:pPr marL="0" marR="0">
              <a:lnSpc>
                <a:spcPts val="1435"/>
              </a:lnSpc>
              <a:spcBef>
                <a:spcPts val="64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pick it up margins dedicated and determine the</a:t>
            </a:r>
            <a:r>
              <a:rPr sz="1300" spc="-1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value of</a:t>
            </a:r>
            <a:r>
              <a:rPr sz="1300" spc="1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the top margin and the bottom</a:t>
            </a:r>
            <a:r>
              <a:rPr sz="1300" spc="-1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as</a:t>
            </a:r>
          </a:p>
          <a:p>
            <a:pPr marL="0" marR="0">
              <a:lnSpc>
                <a:spcPts val="1435"/>
              </a:lnSpc>
              <a:spcBef>
                <a:spcPts val="52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well as right and left .</a:t>
            </a:r>
          </a:p>
        </p:txBody>
      </p:sp>
      <p:sp>
        <p:nvSpPr>
          <p:cNvPr id="21" name="object 21"/>
          <p:cNvSpPr txBox="1"/>
          <p:nvPr/>
        </p:nvSpPr>
        <p:spPr>
          <a:xfrm>
            <a:off x="434340" y="10059216"/>
            <a:ext cx="770117" cy="38070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47"/>
              </a:lnSpc>
              <a:spcBef>
                <a:spcPct val="0"/>
              </a:spcBef>
              <a:spcAft>
                <a:spcPct val="0"/>
              </a:spcAft>
            </a:pPr>
            <a:r>
              <a:rPr sz="1100">
                <a:solidFill>
                  <a:srgbClr val="000000"/>
                </a:solidFill>
                <a:latin typeface="Calibri"/>
                <a:cs typeface="Calibri"/>
              </a:rPr>
              <a:t>First Class</a:t>
            </a:r>
          </a:p>
        </p:txBody>
      </p:sp>
      <p:sp>
        <p:nvSpPr>
          <p:cNvPr id="22" name="object 22"/>
          <p:cNvSpPr txBox="1"/>
          <p:nvPr/>
        </p:nvSpPr>
        <p:spPr>
          <a:xfrm>
            <a:off x="7062216" y="10059216"/>
            <a:ext cx="352239" cy="38070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47"/>
              </a:lnSpc>
              <a:spcBef>
                <a:spcPct val="0"/>
              </a:spcBef>
              <a:spcAft>
                <a:spcPct val="0"/>
              </a:spcAft>
            </a:pPr>
            <a:r>
              <a:rPr sz="1100">
                <a:solidFill>
                  <a:srgbClr val="000000"/>
                </a:solidFill>
                <a:latin typeface="Calibri"/>
                <a:cs typeface="Calibri"/>
              </a:rPr>
              <a:t>13</a:t>
            </a:r>
          </a:p>
        </p:txBody>
      </p:sp>
      <p:sp>
        <p:nvSpPr>
          <p:cNvPr id="24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5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44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43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42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41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40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9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8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7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6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5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4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2" name="object 1"/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81940" y="0"/>
            <a:ext cx="6976109" cy="685545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555815" y="2403982"/>
            <a:ext cx="6949884" cy="7690358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359663" y="79586"/>
            <a:ext cx="1087621" cy="74013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08787" marR="0">
              <a:lnSpc>
                <a:spcPts val="1328"/>
              </a:lnSpc>
              <a:spcBef>
                <a:spcPct val="0"/>
              </a:spcBef>
              <a:spcAft>
                <a:spcPct val="0"/>
              </a:spcAft>
            </a:pP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Lecturer</a:t>
            </a:r>
          </a:p>
          <a:p>
            <a:pPr marL="0" marR="0">
              <a:lnSpc>
                <a:spcPts val="1328"/>
              </a:lnSpc>
              <a:spcBef>
                <a:spcPts val="51"/>
              </a:spcBef>
              <a:spcAft>
                <a:spcPct val="0"/>
              </a:spcAft>
            </a:pPr>
            <a:r>
              <a:rPr sz="1200" b="1">
                <a:solidFill>
                  <a:srgbClr val="000000"/>
                </a:solidFill>
                <a:latin typeface="Times New Roman"/>
                <a:cs typeface="Times New Roman"/>
              </a:rPr>
              <a:t>Omar Imran</a:t>
            </a:r>
          </a:p>
          <a:p>
            <a:pPr marL="192023" marR="0">
              <a:lnSpc>
                <a:spcPts val="1332"/>
              </a:lnSpc>
              <a:spcBef>
                <a:spcPts val="71"/>
              </a:spcBef>
              <a:spcAft>
                <a:spcPct val="0"/>
              </a:spcAft>
            </a:pPr>
            <a:r>
              <a:rPr sz="1100" b="1">
                <a:solidFill>
                  <a:srgbClr val="000000"/>
                </a:solidFill>
                <a:latin typeface="Calibri"/>
                <a:cs typeface="Calibri"/>
              </a:rPr>
              <a:t>2019</a:t>
            </a:r>
            <a:r>
              <a:rPr sz="1100" b="1" spc="1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100" b="1">
                <a:solidFill>
                  <a:srgbClr val="000000"/>
                </a:solidFill>
                <a:latin typeface="Calibri"/>
                <a:cs typeface="Calibri"/>
              </a:rPr>
              <a:t>- 2020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397628" y="79586"/>
            <a:ext cx="2966888" cy="5726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28"/>
              </a:lnSpc>
              <a:spcBef>
                <a:spcPct val="0"/>
              </a:spcBef>
              <a:spcAft>
                <a:spcPct val="0"/>
              </a:spcAft>
            </a:pP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Diyala university/College of Engineering</a:t>
            </a:r>
          </a:p>
          <a:p>
            <a:pPr marL="292608" marR="0">
              <a:lnSpc>
                <a:spcPts val="1328"/>
              </a:lnSpc>
              <a:spcBef>
                <a:spcPts val="51"/>
              </a:spcBef>
              <a:spcAft>
                <a:spcPct val="0"/>
              </a:spcAft>
            </a:pP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Department of Chemical Engineering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2741731" y="265710"/>
            <a:ext cx="1432864" cy="36481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22"/>
              </a:lnSpc>
              <a:spcBef>
                <a:spcPct val="0"/>
              </a:spcBef>
              <a:spcAft>
                <a:spcPct val="0"/>
              </a:spcAft>
            </a:pPr>
            <a:r>
              <a:rPr sz="1100" b="1">
                <a:solidFill>
                  <a:srgbClr val="7F7F7F"/>
                </a:solidFill>
                <a:latin typeface="Times New Roman"/>
                <a:cs typeface="Times New Roman"/>
              </a:rPr>
              <a:t>oft office Word 2007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1045768" y="760100"/>
            <a:ext cx="1625076" cy="44929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87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WEDTHV+Symbol"/>
                <a:cs typeface="WEDTHV+Symbol"/>
              </a:rPr>
              <a:t></a:t>
            </a:r>
            <a:r>
              <a:rPr sz="1300" spc="87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 b="1" u="sng">
                <a:solidFill>
                  <a:srgbClr val="000000"/>
                </a:solidFill>
                <a:latin typeface="Times New Roman"/>
                <a:cs typeface="Times New Roman"/>
              </a:rPr>
              <a:t>page orientation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817168" y="1091579"/>
            <a:ext cx="4312006" cy="4299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35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To prepare a trend page document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, follow these steps :</a:t>
            </a:r>
            <a:r>
              <a:rPr sz="1300" spc="1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-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1129588" y="1401957"/>
            <a:ext cx="4255282" cy="85315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87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WEDTHV+Symbol"/>
                <a:cs typeface="WEDTHV+Symbol"/>
              </a:rPr>
              <a:t></a:t>
            </a:r>
            <a:r>
              <a:rPr sz="1300" spc="54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From</a:t>
            </a:r>
            <a:r>
              <a:rPr sz="1300" spc="-1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the Page Layout tab</a:t>
            </a:r>
          </a:p>
          <a:p>
            <a:pPr marL="0" marR="0">
              <a:lnSpc>
                <a:spcPts val="1584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WEDTHV+Symbol"/>
                <a:cs typeface="WEDTHV+Symbol"/>
              </a:rPr>
              <a:t></a:t>
            </a:r>
            <a:r>
              <a:rPr sz="1300" spc="54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Click on Page Setup and choose the direction it</a:t>
            </a:r>
          </a:p>
          <a:p>
            <a:pPr marL="0" marR="0">
              <a:lnSpc>
                <a:spcPts val="1587"/>
              </a:lnSpc>
              <a:spcBef>
                <a:spcPts val="8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WEDTHV+Symbol"/>
                <a:cs typeface="WEDTHV+Symbol"/>
              </a:rPr>
              <a:t></a:t>
            </a:r>
            <a:r>
              <a:rPr sz="1300" spc="54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If</a:t>
            </a:r>
            <a:r>
              <a:rPr sz="1300" spc="2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 spc="-14">
                <a:solidFill>
                  <a:srgbClr val="000000"/>
                </a:solidFill>
                <a:latin typeface="Times New Roman"/>
                <a:cs typeface="Times New Roman"/>
              </a:rPr>
              <a:t>you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want to select a vertical or horizontal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direction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1129588" y="2202057"/>
            <a:ext cx="1477158" cy="44929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87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WEDTHV+Symbol"/>
                <a:cs typeface="WEDTHV+Symbol"/>
              </a:rPr>
              <a:t></a:t>
            </a:r>
            <a:r>
              <a:rPr sz="1300" b="1" spc="21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 b="1" u="sng">
                <a:solidFill>
                  <a:srgbClr val="000000"/>
                </a:solidFill>
                <a:latin typeface="Times New Roman"/>
                <a:cs typeface="Times New Roman"/>
              </a:rPr>
              <a:t>set up columns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817168" y="2405267"/>
            <a:ext cx="4795021" cy="8093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1147" marR="0">
              <a:lnSpc>
                <a:spcPts val="1435"/>
              </a:lnSpc>
              <a:spcBef>
                <a:spcPct val="0"/>
              </a:spcBef>
              <a:spcAft>
                <a:spcPct val="0"/>
              </a:spcAft>
            </a:pPr>
            <a:r>
              <a:rPr sz="1300" spc="-15">
                <a:solidFill>
                  <a:srgbClr val="000000"/>
                </a:solidFill>
                <a:latin typeface="Times New Roman"/>
                <a:cs typeface="Times New Roman"/>
              </a:rPr>
              <a:t>We</a:t>
            </a:r>
            <a:r>
              <a:rPr sz="1300" spc="2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can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make the text </a:t>
            </a:r>
            <a:r>
              <a:rPr sz="1300" spc="18">
                <a:solidFill>
                  <a:srgbClr val="000000"/>
                </a:solidFill>
                <a:latin typeface="Times New Roman"/>
                <a:cs typeface="Times New Roman"/>
              </a:rPr>
              <a:t>in</a:t>
            </a:r>
            <a:r>
              <a:rPr sz="1300" spc="-2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the document in the form</a:t>
            </a:r>
            <a:r>
              <a:rPr sz="1300" spc="-2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of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columns</a:t>
            </a:r>
          </a:p>
          <a:p>
            <a:pPr marL="0" marR="0">
              <a:lnSpc>
                <a:spcPts val="1435"/>
              </a:lnSpc>
              <a:spcBef>
                <a:spcPts val="64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which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made</a:t>
            </a:r>
            <a:r>
              <a:rPr sz="1300" spc="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him</a:t>
            </a:r>
            <a:r>
              <a:rPr sz="1300" spc="-1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a pole and one or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more To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do so, follow these</a:t>
            </a:r>
          </a:p>
          <a:p>
            <a:pPr marL="0" marR="0">
              <a:lnSpc>
                <a:spcPts val="1435"/>
              </a:lnSpc>
              <a:spcBef>
                <a:spcPts val="52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steps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1045768" y="2968630"/>
            <a:ext cx="323355" cy="85162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87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WEDTHV+Symbol"/>
                <a:cs typeface="WEDTHV+Symbol"/>
              </a:rPr>
              <a:t></a:t>
            </a:r>
          </a:p>
          <a:p>
            <a:pPr marL="0" marR="0">
              <a:lnSpc>
                <a:spcPts val="1583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WEDTHV+Symbol"/>
                <a:cs typeface="WEDTHV+Symbol"/>
              </a:rPr>
              <a:t></a:t>
            </a:r>
          </a:p>
          <a:p>
            <a:pPr marL="0" marR="0">
              <a:lnSpc>
                <a:spcPts val="1584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WEDTHV+Symbol"/>
                <a:cs typeface="WEDTHV+Symbol"/>
              </a:rPr>
              <a:t>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1315466" y="2987436"/>
            <a:ext cx="1970602" cy="4299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35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From</a:t>
            </a:r>
            <a:r>
              <a:rPr sz="1300" spc="-1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the Page Layout tab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1274317" y="3188603"/>
            <a:ext cx="3964432" cy="101094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1148" marR="0">
              <a:lnSpc>
                <a:spcPts val="1435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Click on Page Setup, then select the columns it</a:t>
            </a:r>
          </a:p>
          <a:p>
            <a:pPr marL="41148" marR="0">
              <a:lnSpc>
                <a:spcPts val="1435"/>
              </a:lnSpc>
              <a:spcBef>
                <a:spcPts val="198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window will appear, select choices</a:t>
            </a:r>
            <a:r>
              <a:rPr sz="1300" spc="1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from</a:t>
            </a:r>
            <a:r>
              <a:rPr sz="1300" spc="-1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which the</a:t>
            </a:r>
          </a:p>
          <a:p>
            <a:pPr marL="0" marR="0">
              <a:lnSpc>
                <a:spcPts val="1435"/>
              </a:lnSpc>
              <a:spcBef>
                <a:spcPts val="67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number of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columns</a:t>
            </a:r>
            <a:r>
              <a:rPr sz="1300" spc="2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you</a:t>
            </a:r>
            <a:r>
              <a:rPr sz="1300" spc="1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want to make the text in the</a:t>
            </a:r>
          </a:p>
          <a:p>
            <a:pPr marL="0" marR="0">
              <a:lnSpc>
                <a:spcPts val="1435"/>
              </a:lnSpc>
              <a:spcBef>
                <a:spcPts val="52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document,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it seems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as in</a:t>
            </a:r>
            <a:r>
              <a:rPr sz="1300" spc="-1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Fig.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1045768" y="3953515"/>
            <a:ext cx="323355" cy="44929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87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WEDTHV+Symbol"/>
                <a:cs typeface="WEDTHV+Symbol"/>
              </a:rPr>
              <a:t>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1274317" y="3972321"/>
            <a:ext cx="6755021" cy="8093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1148" marR="0">
              <a:lnSpc>
                <a:spcPts val="1435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You can check through the "More columns" Post an</a:t>
            </a:r>
          </a:p>
          <a:p>
            <a:pPr marL="0" marR="0">
              <a:lnSpc>
                <a:spcPts val="1435"/>
              </a:lnSpc>
              <a:spcBef>
                <a:spcPts val="52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columns and determine the number</a:t>
            </a:r>
            <a:r>
              <a:rPr sz="1300" spc="1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and type 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of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 columns</a:t>
            </a:r>
            <a:r>
              <a:rPr sz="1300" spc="2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you want to make the text and it</a:t>
            </a:r>
          </a:p>
          <a:p>
            <a:pPr marL="0" marR="0">
              <a:lnSpc>
                <a:spcPts val="1435"/>
              </a:lnSpc>
              <a:spcBef>
                <a:spcPts val="64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seems that from</a:t>
            </a:r>
            <a:r>
              <a:rPr sz="1300" spc="-2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the window of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the options that will appear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 spc="18">
                <a:solidFill>
                  <a:srgbClr val="000000"/>
                </a:solidFill>
                <a:latin typeface="Times New Roman"/>
                <a:cs typeface="Times New Roman"/>
              </a:rPr>
              <a:t>to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 you.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1045768" y="4538731"/>
            <a:ext cx="1726908" cy="44929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87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WEDTHV+Symbol"/>
                <a:cs typeface="WEDTHV+Symbol"/>
              </a:rPr>
              <a:t></a:t>
            </a:r>
            <a:r>
              <a:rPr sz="1300" spc="87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 b="1" u="sng">
                <a:solidFill>
                  <a:srgbClr val="000000"/>
                </a:solidFill>
                <a:latin typeface="Times New Roman"/>
                <a:cs typeface="Times New Roman"/>
              </a:rPr>
              <a:t>Background Page</a:t>
            </a:r>
          </a:p>
        </p:txBody>
      </p:sp>
      <p:sp>
        <p:nvSpPr>
          <p:cNvPr id="19" name="object 19"/>
          <p:cNvSpPr txBox="1"/>
          <p:nvPr/>
        </p:nvSpPr>
        <p:spPr>
          <a:xfrm>
            <a:off x="817168" y="4743464"/>
            <a:ext cx="5644888" cy="6188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1147" marR="0">
              <a:lnSpc>
                <a:spcPts val="1435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You can use gradients, or patterns, or images, or solid colors, or materials</a:t>
            </a:r>
          </a:p>
          <a:p>
            <a:pPr marL="0" marR="0">
              <a:lnSpc>
                <a:spcPts val="1435"/>
              </a:lnSpc>
              <a:spcBef>
                <a:spcPts val="52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for Alkhlviat.olngar background document, follow these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steps:</a:t>
            </a:r>
            <a:r>
              <a:rPr sz="1300" spc="1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-</a:t>
            </a:r>
          </a:p>
        </p:txBody>
      </p:sp>
      <p:sp>
        <p:nvSpPr>
          <p:cNvPr id="20" name="object 20"/>
          <p:cNvSpPr txBox="1"/>
          <p:nvPr/>
        </p:nvSpPr>
        <p:spPr>
          <a:xfrm>
            <a:off x="1045768" y="5116327"/>
            <a:ext cx="323355" cy="8409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87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WEDTHV+Symbol"/>
                <a:cs typeface="WEDTHV+Symbol"/>
              </a:rPr>
              <a:t></a:t>
            </a:r>
          </a:p>
          <a:p>
            <a:pPr marL="0" marR="0">
              <a:lnSpc>
                <a:spcPts val="1587"/>
              </a:lnSpc>
              <a:spcBef>
                <a:spcPts val="1496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WEDTHV+Symbol"/>
                <a:cs typeface="WEDTHV+Symbol"/>
              </a:rPr>
              <a:t></a:t>
            </a:r>
          </a:p>
        </p:txBody>
      </p:sp>
      <p:sp>
        <p:nvSpPr>
          <p:cNvPr id="21" name="object 21"/>
          <p:cNvSpPr txBox="1"/>
          <p:nvPr/>
        </p:nvSpPr>
        <p:spPr>
          <a:xfrm>
            <a:off x="1274317" y="5135133"/>
            <a:ext cx="5049225" cy="8215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1148" marR="0">
              <a:lnSpc>
                <a:spcPts val="1435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In the Page Layout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tab, in the Page Background group, click Page</a:t>
            </a:r>
          </a:p>
          <a:p>
            <a:pPr marL="0" marR="0">
              <a:lnSpc>
                <a:spcPts val="1435"/>
              </a:lnSpc>
              <a:spcBef>
                <a:spcPts val="52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Color.</a:t>
            </a:r>
          </a:p>
          <a:p>
            <a:pPr marL="41148" marR="0">
              <a:lnSpc>
                <a:spcPts val="1435"/>
              </a:lnSpc>
              <a:spcBef>
                <a:spcPts val="16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Do one of the following:</a:t>
            </a:r>
          </a:p>
        </p:txBody>
      </p:sp>
      <p:sp>
        <p:nvSpPr>
          <p:cNvPr id="22" name="object 22"/>
          <p:cNvSpPr txBox="1"/>
          <p:nvPr/>
        </p:nvSpPr>
        <p:spPr>
          <a:xfrm>
            <a:off x="1045768" y="5709163"/>
            <a:ext cx="5295008" cy="44929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87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WEDTHV+Symbol"/>
                <a:cs typeface="WEDTHV+Symbol"/>
              </a:rPr>
              <a:t></a:t>
            </a:r>
            <a:r>
              <a:rPr sz="1300" spc="87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click the color that</a:t>
            </a:r>
            <a:r>
              <a:rPr sz="1300" spc="1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you</a:t>
            </a:r>
            <a:r>
              <a:rPr sz="1300" spc="1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want within the colors or features standard</a:t>
            </a:r>
          </a:p>
        </p:txBody>
      </p:sp>
      <p:sp>
        <p:nvSpPr>
          <p:cNvPr id="23" name="object 23"/>
          <p:cNvSpPr txBox="1"/>
          <p:nvPr/>
        </p:nvSpPr>
        <p:spPr>
          <a:xfrm>
            <a:off x="1274317" y="5918722"/>
            <a:ext cx="691499" cy="4299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35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colors.</a:t>
            </a:r>
          </a:p>
        </p:txBody>
      </p:sp>
      <p:sp>
        <p:nvSpPr>
          <p:cNvPr id="24" name="object 24"/>
          <p:cNvSpPr txBox="1"/>
          <p:nvPr/>
        </p:nvSpPr>
        <p:spPr>
          <a:xfrm>
            <a:off x="1045768" y="6101084"/>
            <a:ext cx="323355" cy="44929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87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WEDTHV+Symbol"/>
                <a:cs typeface="WEDTHV+Symbol"/>
              </a:rPr>
              <a:t></a:t>
            </a:r>
          </a:p>
        </p:txBody>
      </p:sp>
      <p:sp>
        <p:nvSpPr>
          <p:cNvPr id="25" name="object 25"/>
          <p:cNvSpPr txBox="1"/>
          <p:nvPr/>
        </p:nvSpPr>
        <p:spPr>
          <a:xfrm>
            <a:off x="1274317" y="6119890"/>
            <a:ext cx="4687620" cy="6188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1148" marR="0">
              <a:lnSpc>
                <a:spcPts val="1435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click Fill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Effects to change or add</a:t>
            </a:r>
            <a:r>
              <a:rPr sz="1300" spc="1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special effects, such 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as</a:t>
            </a:r>
          </a:p>
          <a:p>
            <a:pPr marL="0" marR="0">
              <a:lnSpc>
                <a:spcPts val="1435"/>
              </a:lnSpc>
              <a:spcBef>
                <a:spcPts val="52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gradients,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materials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or inscriptions, as in the following figure,</a:t>
            </a:r>
          </a:p>
        </p:txBody>
      </p:sp>
      <p:sp>
        <p:nvSpPr>
          <p:cNvPr id="26" name="object 26"/>
          <p:cNvSpPr txBox="1"/>
          <p:nvPr/>
        </p:nvSpPr>
        <p:spPr>
          <a:xfrm>
            <a:off x="1045768" y="6969764"/>
            <a:ext cx="5793080" cy="9049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87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WEDTHV+Symbol"/>
                <a:cs typeface="WEDTHV+Symbol"/>
              </a:rPr>
              <a:t></a:t>
            </a:r>
            <a:r>
              <a:rPr sz="1300" spc="87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 b="1" u="sng">
                <a:solidFill>
                  <a:srgbClr val="000000"/>
                </a:solidFill>
                <a:latin typeface="Times New Roman"/>
                <a:cs typeface="Times New Roman"/>
              </a:rPr>
              <a:t>Remove background</a:t>
            </a:r>
          </a:p>
          <a:p>
            <a:pPr marL="0" marR="0">
              <a:lnSpc>
                <a:spcPts val="1587"/>
              </a:lnSpc>
              <a:spcBef>
                <a:spcPts val="188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WEDTHV+Symbol"/>
                <a:cs typeface="WEDTHV+Symbol"/>
              </a:rPr>
              <a:t></a:t>
            </a:r>
            <a:r>
              <a:rPr sz="1300" spc="87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In the Page Layout</a:t>
            </a:r>
            <a:r>
              <a:rPr sz="1300" spc="1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tab,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in the Page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Background group, click Page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Color.</a:t>
            </a:r>
          </a:p>
          <a:p>
            <a:pPr marL="0" marR="0">
              <a:lnSpc>
                <a:spcPts val="1587"/>
              </a:lnSpc>
              <a:spcBef>
                <a:spcPts val="224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WEDTHV+Symbol"/>
                <a:cs typeface="WEDTHV+Symbol"/>
              </a:rPr>
              <a:t></a:t>
            </a:r>
            <a:r>
              <a:rPr sz="1300" spc="87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click None color as in Fig.</a:t>
            </a:r>
          </a:p>
        </p:txBody>
      </p:sp>
      <p:sp>
        <p:nvSpPr>
          <p:cNvPr id="27" name="object 27"/>
          <p:cNvSpPr txBox="1"/>
          <p:nvPr/>
        </p:nvSpPr>
        <p:spPr>
          <a:xfrm>
            <a:off x="1045768" y="7878068"/>
            <a:ext cx="1606806" cy="44929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87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WEDTHV+Symbol"/>
                <a:cs typeface="WEDTHV+Symbol"/>
              </a:rPr>
              <a:t></a:t>
            </a:r>
            <a:r>
              <a:rPr sz="1300" spc="87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 b="1" u="sng">
                <a:solidFill>
                  <a:srgbClr val="000000"/>
                </a:solidFill>
                <a:latin typeface="Times New Roman"/>
                <a:cs typeface="Times New Roman"/>
              </a:rPr>
              <a:t>Add watermark</a:t>
            </a:r>
          </a:p>
        </p:txBody>
      </p:sp>
      <p:sp>
        <p:nvSpPr>
          <p:cNvPr id="28" name="object 28"/>
          <p:cNvSpPr txBox="1"/>
          <p:nvPr/>
        </p:nvSpPr>
        <p:spPr>
          <a:xfrm>
            <a:off x="449580" y="8110235"/>
            <a:ext cx="5341456" cy="13035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35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Watermarks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is a text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or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images appear behind the text of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</a:p>
          <a:p>
            <a:pPr marL="0" marR="0">
              <a:lnSpc>
                <a:spcPts val="1435"/>
              </a:lnSpc>
              <a:spcBef>
                <a:spcPts val="345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document.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They</a:t>
            </a:r>
            <a:r>
              <a:rPr sz="1300" spc="-3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often add suspense element or</a:t>
            </a:r>
            <a:r>
              <a:rPr sz="1300" spc="-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know the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status of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</a:p>
          <a:p>
            <a:pPr marL="0" marR="0">
              <a:lnSpc>
                <a:spcPts val="1435"/>
              </a:lnSpc>
              <a:spcBef>
                <a:spcPts val="28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document,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such as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marked on the document , such as a draft . You can</a:t>
            </a:r>
          </a:p>
          <a:p>
            <a:pPr marL="0" marR="0">
              <a:lnSpc>
                <a:spcPts val="1435"/>
              </a:lnSpc>
              <a:spcBef>
                <a:spcPts val="28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see the watermarks 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in</a:t>
            </a:r>
            <a:r>
              <a:rPr sz="1300" spc="-1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view " Print Layout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" view and " read in full</a:t>
            </a:r>
          </a:p>
          <a:p>
            <a:pPr marL="0" marR="0">
              <a:lnSpc>
                <a:spcPts val="1435"/>
              </a:lnSpc>
              <a:spcBef>
                <a:spcPts val="28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screen</a:t>
            </a:r>
            <a:r>
              <a:rPr sz="1300" spc="1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mode</a:t>
            </a:r>
            <a:r>
              <a:rPr sz="1300" spc="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" or in a printed document .</a:t>
            </a:r>
          </a:p>
        </p:txBody>
      </p:sp>
      <p:sp>
        <p:nvSpPr>
          <p:cNvPr id="29" name="object 29"/>
          <p:cNvSpPr txBox="1"/>
          <p:nvPr/>
        </p:nvSpPr>
        <p:spPr>
          <a:xfrm>
            <a:off x="449580" y="9203323"/>
            <a:ext cx="4679778" cy="64780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35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In the Page Layout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tab , in the Page Background group , click</a:t>
            </a:r>
          </a:p>
          <a:p>
            <a:pPr marL="0" marR="0">
              <a:lnSpc>
                <a:spcPts val="1435"/>
              </a:lnSpc>
              <a:spcBef>
                <a:spcPts val="33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Watermark .</a:t>
            </a:r>
          </a:p>
        </p:txBody>
      </p:sp>
      <p:sp>
        <p:nvSpPr>
          <p:cNvPr id="30" name="object 30"/>
          <p:cNvSpPr txBox="1"/>
          <p:nvPr/>
        </p:nvSpPr>
        <p:spPr>
          <a:xfrm>
            <a:off x="434340" y="10059216"/>
            <a:ext cx="770117" cy="38070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47"/>
              </a:lnSpc>
              <a:spcBef>
                <a:spcPct val="0"/>
              </a:spcBef>
              <a:spcAft>
                <a:spcPct val="0"/>
              </a:spcAft>
            </a:pPr>
            <a:r>
              <a:rPr sz="1100">
                <a:solidFill>
                  <a:srgbClr val="000000"/>
                </a:solidFill>
                <a:latin typeface="Calibri"/>
                <a:cs typeface="Calibri"/>
              </a:rPr>
              <a:t>First Class</a:t>
            </a:r>
          </a:p>
        </p:txBody>
      </p:sp>
      <p:sp>
        <p:nvSpPr>
          <p:cNvPr id="31" name="object 31"/>
          <p:cNvSpPr txBox="1"/>
          <p:nvPr/>
        </p:nvSpPr>
        <p:spPr>
          <a:xfrm>
            <a:off x="7062216" y="10059216"/>
            <a:ext cx="352239" cy="38070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47"/>
              </a:lnSpc>
              <a:spcBef>
                <a:spcPct val="0"/>
              </a:spcBef>
              <a:spcAft>
                <a:spcPct val="0"/>
              </a:spcAft>
            </a:pPr>
            <a:r>
              <a:rPr sz="1100">
                <a:solidFill>
                  <a:srgbClr val="000000"/>
                </a:solidFill>
                <a:latin typeface="Calibri"/>
                <a:cs typeface="Calibri"/>
              </a:rPr>
              <a:t>14</a:t>
            </a:r>
          </a:p>
        </p:txBody>
      </p:sp>
      <p:sp>
        <p:nvSpPr>
          <p:cNvPr id="33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5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4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3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2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1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30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9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8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7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6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5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4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  <p:sp>
        <p:nvSpPr>
          <p:cNvPr id="22" name="object 1"/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81940" y="0"/>
            <a:ext cx="6976109" cy="685545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6887971" y="2421635"/>
            <a:ext cx="148463" cy="148082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555815" y="1920620"/>
            <a:ext cx="6215570" cy="7115809"/>
          </a:xfrm>
          <a:prstGeom prst="rect">
            <a:avLst/>
          </a:prstGeom>
          <a:blipFill>
            <a:blip r:embed="rId5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359663" y="79586"/>
            <a:ext cx="1087621" cy="74013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08787" marR="0">
              <a:lnSpc>
                <a:spcPts val="1328"/>
              </a:lnSpc>
              <a:spcBef>
                <a:spcPct val="0"/>
              </a:spcBef>
              <a:spcAft>
                <a:spcPct val="0"/>
              </a:spcAft>
            </a:pP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Lecturer</a:t>
            </a:r>
          </a:p>
          <a:p>
            <a:pPr marL="0" marR="0">
              <a:lnSpc>
                <a:spcPts val="1328"/>
              </a:lnSpc>
              <a:spcBef>
                <a:spcPts val="51"/>
              </a:spcBef>
              <a:spcAft>
                <a:spcPct val="0"/>
              </a:spcAft>
            </a:pPr>
            <a:r>
              <a:rPr sz="1200" b="1">
                <a:solidFill>
                  <a:srgbClr val="000000"/>
                </a:solidFill>
                <a:latin typeface="Times New Roman"/>
                <a:cs typeface="Times New Roman"/>
              </a:rPr>
              <a:t>Omar Imran</a:t>
            </a:r>
          </a:p>
          <a:p>
            <a:pPr marL="192023" marR="0">
              <a:lnSpc>
                <a:spcPts val="1332"/>
              </a:lnSpc>
              <a:spcBef>
                <a:spcPts val="71"/>
              </a:spcBef>
              <a:spcAft>
                <a:spcPct val="0"/>
              </a:spcAft>
            </a:pPr>
            <a:r>
              <a:rPr sz="1100" b="1">
                <a:solidFill>
                  <a:srgbClr val="000000"/>
                </a:solidFill>
                <a:latin typeface="Calibri"/>
                <a:cs typeface="Calibri"/>
              </a:rPr>
              <a:t>2019</a:t>
            </a:r>
            <a:r>
              <a:rPr sz="1100" b="1" spc="1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100" b="1">
                <a:solidFill>
                  <a:srgbClr val="000000"/>
                </a:solidFill>
                <a:latin typeface="Calibri"/>
                <a:cs typeface="Calibri"/>
              </a:rPr>
              <a:t>- 2020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4397628" y="79586"/>
            <a:ext cx="2966888" cy="5726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28"/>
              </a:lnSpc>
              <a:spcBef>
                <a:spcPct val="0"/>
              </a:spcBef>
              <a:spcAft>
                <a:spcPct val="0"/>
              </a:spcAft>
            </a:pP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Diyala university/College of Engineering</a:t>
            </a:r>
          </a:p>
          <a:p>
            <a:pPr marL="292608" marR="0">
              <a:lnSpc>
                <a:spcPts val="1328"/>
              </a:lnSpc>
              <a:spcBef>
                <a:spcPts val="51"/>
              </a:spcBef>
              <a:spcAft>
                <a:spcPct val="0"/>
              </a:spcAft>
            </a:pPr>
            <a:r>
              <a:rPr sz="1200">
                <a:solidFill>
                  <a:srgbClr val="000000"/>
                </a:solidFill>
                <a:latin typeface="Times New Roman"/>
                <a:cs typeface="Times New Roman"/>
              </a:rPr>
              <a:t>Department of Chemical Engineering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2741731" y="265710"/>
            <a:ext cx="1432864" cy="36481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22"/>
              </a:lnSpc>
              <a:spcBef>
                <a:spcPct val="0"/>
              </a:spcBef>
              <a:spcAft>
                <a:spcPct val="0"/>
              </a:spcAft>
            </a:pPr>
            <a:r>
              <a:rPr sz="1100" b="1">
                <a:solidFill>
                  <a:srgbClr val="7F7F7F"/>
                </a:solidFill>
                <a:latin typeface="Times New Roman"/>
                <a:cs typeface="Times New Roman"/>
              </a:rPr>
              <a:t>oft office Word 2007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678180" y="755528"/>
            <a:ext cx="7416231" cy="8985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87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ERULOC+Symbol"/>
                <a:cs typeface="ERULOC+Symbol"/>
              </a:rPr>
              <a:t></a:t>
            </a:r>
            <a:r>
              <a:rPr sz="1300" spc="17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Do one of the following:</a:t>
            </a:r>
          </a:p>
          <a:p>
            <a:pPr marL="0" marR="0">
              <a:lnSpc>
                <a:spcPts val="1587"/>
              </a:lnSpc>
              <a:spcBef>
                <a:spcPts val="224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ERULOC+Symbol"/>
                <a:cs typeface="ERULOC+Symbol"/>
              </a:rPr>
              <a:t></a:t>
            </a:r>
            <a:r>
              <a:rPr sz="1300" spc="17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Click the watermark was designed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in advance , such as Sri urgent</a:t>
            </a:r>
            <a:r>
              <a:rPr sz="1300" spc="1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or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watermarks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in the gallery</a:t>
            </a:r>
            <a:r>
              <a:rPr sz="1300" spc="-3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,</a:t>
            </a:r>
          </a:p>
          <a:p>
            <a:pPr marL="228904" marR="0">
              <a:lnSpc>
                <a:spcPts val="1435"/>
              </a:lnSpc>
              <a:spcBef>
                <a:spcPts val="29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as in Fig .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678180" y="1435485"/>
            <a:ext cx="7440323" cy="44929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87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ERULOC+Symbol"/>
                <a:cs typeface="ERULOC+Symbol"/>
              </a:rPr>
              <a:t></a:t>
            </a:r>
            <a:r>
              <a:rPr sz="1300" spc="17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click a custom watermark , click Text watermark , then select the text as shown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in Figure below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678180" y="3837691"/>
            <a:ext cx="2067626" cy="44929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87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ERULOC+Symbol"/>
                <a:cs typeface="ERULOC+Symbol"/>
              </a:rPr>
              <a:t></a:t>
            </a:r>
            <a:r>
              <a:rPr sz="1300" spc="17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 b="1" u="sng">
                <a:solidFill>
                  <a:srgbClr val="000000"/>
                </a:solidFill>
                <a:latin typeface="Times New Roman"/>
                <a:cs typeface="Times New Roman"/>
              </a:rPr>
              <a:t>Remove the watermark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400811" y="4239020"/>
            <a:ext cx="1879241" cy="4299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35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Do one of the following: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400811" y="4624592"/>
            <a:ext cx="5728772" cy="4299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35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1- in the Page Layout tab, in the Page Background group, click</a:t>
            </a:r>
            <a:r>
              <a:rPr sz="1300" spc="1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Watermark.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400811" y="5065028"/>
            <a:ext cx="1991612" cy="4299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35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Click Remove Watermark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448055" y="5841816"/>
            <a:ext cx="2123235" cy="4299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39"/>
              </a:lnSpc>
              <a:spcBef>
                <a:spcPct val="0"/>
              </a:spcBef>
              <a:spcAft>
                <a:spcPct val="0"/>
              </a:spcAft>
            </a:pPr>
            <a:r>
              <a:rPr sz="1300" b="1" u="sng">
                <a:solidFill>
                  <a:srgbClr val="000000"/>
                </a:solidFill>
                <a:latin typeface="Times New Roman"/>
                <a:cs typeface="Times New Roman"/>
              </a:rPr>
              <a:t>Insert headers and footers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448055" y="6275339"/>
            <a:ext cx="7752711" cy="86578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1148" marR="0">
              <a:lnSpc>
                <a:spcPts val="1435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Headers and footers are ways and upper and lower side of the margins on Cefhh.amkink insert text or</a:t>
            </a:r>
          </a:p>
          <a:p>
            <a:pPr marL="0" marR="0">
              <a:lnSpc>
                <a:spcPts val="1435"/>
              </a:lnSpc>
              <a:spcBef>
                <a:spcPts val="33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graphics or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change 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in</a:t>
            </a:r>
            <a:r>
              <a:rPr sz="1300" spc="-1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headers and footers. For example,</a:t>
            </a:r>
            <a:r>
              <a:rPr sz="1300" spc="2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you can add page numbers or the</a:t>
            </a:r>
            <a:r>
              <a:rPr sz="1300" spc="1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time</a:t>
            </a:r>
            <a:r>
              <a:rPr sz="1300" spc="1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and</a:t>
            </a:r>
          </a:p>
          <a:p>
            <a:pPr marL="0" marR="0">
              <a:lnSpc>
                <a:spcPts val="1435"/>
              </a:lnSpc>
              <a:spcBef>
                <a:spcPts val="28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date or a company</a:t>
            </a:r>
            <a:r>
              <a:rPr sz="1300" spc="-3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logo or title of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the document or file name or the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name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of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the writer.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676655" y="7364481"/>
            <a:ext cx="5354836" cy="9049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87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ERULOC+Symbol"/>
                <a:cs typeface="ERULOC+Symbol"/>
              </a:rPr>
              <a:t></a:t>
            </a:r>
            <a:r>
              <a:rPr sz="1300" spc="50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 b="1">
                <a:solidFill>
                  <a:srgbClr val="000000"/>
                </a:solidFill>
                <a:latin typeface="Times New Roman"/>
                <a:cs typeface="Times New Roman"/>
              </a:rPr>
              <a:t>insert headers and footers</a:t>
            </a:r>
          </a:p>
          <a:p>
            <a:pPr marL="0" marR="0">
              <a:lnSpc>
                <a:spcPts val="1587"/>
              </a:lnSpc>
              <a:spcBef>
                <a:spcPts val="188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ERULOC+Symbol"/>
                <a:cs typeface="ERULOC+Symbol"/>
              </a:rPr>
              <a:t></a:t>
            </a:r>
            <a:r>
              <a:rPr sz="1300" spc="50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On the Insert tab</a:t>
            </a:r>
          </a:p>
          <a:p>
            <a:pPr marL="0" marR="0">
              <a:lnSpc>
                <a:spcPts val="1587"/>
              </a:lnSpc>
              <a:spcBef>
                <a:spcPts val="224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ERULOC+Symbol"/>
                <a:cs typeface="ERULOC+Symbol"/>
              </a:rPr>
              <a:t></a:t>
            </a:r>
            <a:r>
              <a:rPr sz="1300" spc="50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in the group header</a:t>
            </a:r>
            <a:r>
              <a:rPr sz="1300" spc="1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and footer, click the header or footer. As in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Fig.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672083" y="9163181"/>
            <a:ext cx="7048152" cy="44929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87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ERULOC+Symbol"/>
                <a:cs typeface="ERULOC+Symbol"/>
              </a:rPr>
              <a:t></a:t>
            </a:r>
            <a:r>
              <a:rPr sz="1300" spc="21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menu appears designs design click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the header or footer that</a:t>
            </a:r>
            <a:r>
              <a:rPr sz="1300" spc="2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 spc="-14">
                <a:solidFill>
                  <a:srgbClr val="000000"/>
                </a:solidFill>
                <a:latin typeface="Times New Roman"/>
                <a:cs typeface="Times New Roman"/>
              </a:rPr>
              <a:t>you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want. Is inserted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header or</a:t>
            </a:r>
          </a:p>
        </p:txBody>
      </p:sp>
      <p:sp>
        <p:nvSpPr>
          <p:cNvPr id="19" name="object 19"/>
          <p:cNvSpPr txBox="1"/>
          <p:nvPr/>
        </p:nvSpPr>
        <p:spPr>
          <a:xfrm>
            <a:off x="900988" y="9425777"/>
            <a:ext cx="6435168" cy="4299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35"/>
              </a:lnSpc>
              <a:spcBef>
                <a:spcPct val="0"/>
              </a:spcBef>
              <a:spcAft>
                <a:spcPct val="0"/>
              </a:spcAft>
            </a:pP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footer on each page of</a:t>
            </a:r>
            <a:r>
              <a:rPr sz="1300" spc="2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the document. Then</a:t>
            </a:r>
            <a:r>
              <a:rPr sz="1300" spc="3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you can insert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text or</a:t>
            </a:r>
            <a:r>
              <a:rPr sz="1300" spc="1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>
                <a:solidFill>
                  <a:srgbClr val="000000"/>
                </a:solidFill>
                <a:latin typeface="Times New Roman"/>
                <a:cs typeface="Times New Roman"/>
              </a:rPr>
              <a:t>graphics or change.</a:t>
            </a:r>
          </a:p>
        </p:txBody>
      </p:sp>
      <p:sp>
        <p:nvSpPr>
          <p:cNvPr id="20" name="object 20"/>
          <p:cNvSpPr txBox="1"/>
          <p:nvPr/>
        </p:nvSpPr>
        <p:spPr>
          <a:xfrm>
            <a:off x="434340" y="10059216"/>
            <a:ext cx="770117" cy="38070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47"/>
              </a:lnSpc>
              <a:spcBef>
                <a:spcPct val="0"/>
              </a:spcBef>
              <a:spcAft>
                <a:spcPct val="0"/>
              </a:spcAft>
            </a:pPr>
            <a:r>
              <a:rPr sz="1100">
                <a:solidFill>
                  <a:srgbClr val="000000"/>
                </a:solidFill>
                <a:latin typeface="Calibri"/>
                <a:cs typeface="Calibri"/>
              </a:rPr>
              <a:t>First Class</a:t>
            </a:r>
          </a:p>
        </p:txBody>
      </p:sp>
      <p:sp>
        <p:nvSpPr>
          <p:cNvPr id="21" name="object 21"/>
          <p:cNvSpPr txBox="1"/>
          <p:nvPr/>
        </p:nvSpPr>
        <p:spPr>
          <a:xfrm>
            <a:off x="7062216" y="10059216"/>
            <a:ext cx="352239" cy="38070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47"/>
              </a:lnSpc>
              <a:spcBef>
                <a:spcPct val="0"/>
              </a:spcBef>
              <a:spcAft>
                <a:spcPct val="0"/>
              </a:spcAft>
            </a:pPr>
            <a:r>
              <a:rPr sz="1100">
                <a:solidFill>
                  <a:srgbClr val="000000"/>
                </a:solidFill>
                <a:latin typeface="Calibri"/>
                <a:cs typeface="Calibri"/>
              </a:rPr>
              <a:t>15</a:t>
            </a:r>
          </a:p>
        </p:txBody>
      </p:sp>
      <p:sp>
        <p:nvSpPr>
          <p:cNvPr id="23" name="New shape"/>
          <p:cNvSpPr>
            <a:spLocks noGrp="1" noSelect="1" noMove="1" noResize="1" noTextEdit="1"/>
          </p:cNvSpPr>
          <p:nvPr/>
        </p:nvSpPr>
        <p:spPr>
          <a:xfrm rot="19200000">
            <a:off x="1222441" y="4806418"/>
            <a:ext cx="5111618" cy="1067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sz="6400" b="1">
                <a:solidFill>
                  <a:srgbClr val="808080"/>
                </a:solidFill>
                <a:latin typeface="Arial"/>
              </a:rPr>
              <a:t>Trail Version</a:t>
            </a:r>
          </a:p>
        </p:txBody>
      </p:sp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6.1.7601 Service Pack 1"/>
  <p:tag name="AS_RELEASE_DATE" val="2019.01.14"/>
  <p:tag name="AS_TITLE" val="Aspose.Slides for .NET 4.0 Client Profile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ppt/theme/theme2.xml><?xml version="1.0" encoding="utf-8"?>
<a:theme xmlns:r="http://schemas.openxmlformats.org/officeDocument/2006/relationships"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ppt/theme/theme3.xml><?xml version="1.0" encoding="utf-8"?>
<a:theme xmlns:r="http://schemas.openxmlformats.org/officeDocument/2006/relationships"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ppt/theme/theme4.xml><?xml version="1.0" encoding="utf-8"?>
<a:theme xmlns:r="http://schemas.openxmlformats.org/officeDocument/2006/relationships"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ppt/theme/theme5.xml><?xml version="1.0" encoding="utf-8"?>
<a:theme xmlns:r="http://schemas.openxmlformats.org/officeDocument/2006/relationships"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293</Paragraphs>
  <Slides>5</Slides>
  <Notes>0</Notes>
  <TotalTime>0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baseType="lpstr" size="6">
      <vt:lpstr>Theme Office</vt:lpstr>
      <vt:lpstr>Slide 1</vt:lpstr>
      <vt:lpstr>Slide 2</vt:lpstr>
      <vt:lpstr>Slide 3</vt:lpstr>
      <vt:lpstr>Slide 4</vt:lpstr>
      <vt:lpstr>Slide 5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Presentation PowerPoint</dc:title>
  <dc:creator>Administrator</dc:creator>
  <cp:lastModifiedBy>Administrator</cp:lastModifiedBy>
  <cp:revision>1</cp:revision>
  <dcterms:modified xsi:type="dcterms:W3CDTF">2019-11-06T07:00:30Z</dcterms:modified>
</cp:coreProperties>
</file>